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172"/>
  </p:notesMasterIdLst>
  <p:sldIdLst>
    <p:sldId id="256" r:id="rId2"/>
    <p:sldId id="257" r:id="rId3"/>
    <p:sldId id="264" r:id="rId4"/>
    <p:sldId id="258" r:id="rId5"/>
    <p:sldId id="318" r:id="rId6"/>
    <p:sldId id="320" r:id="rId7"/>
    <p:sldId id="322" r:id="rId8"/>
    <p:sldId id="323" r:id="rId9"/>
    <p:sldId id="260" r:id="rId10"/>
    <p:sldId id="265" r:id="rId11"/>
    <p:sldId id="259" r:id="rId12"/>
    <p:sldId id="261" r:id="rId13"/>
    <p:sldId id="267" r:id="rId14"/>
    <p:sldId id="266" r:id="rId15"/>
    <p:sldId id="263" r:id="rId16"/>
    <p:sldId id="324" r:id="rId17"/>
    <p:sldId id="268" r:id="rId18"/>
    <p:sldId id="325" r:id="rId19"/>
    <p:sldId id="269" r:id="rId20"/>
    <p:sldId id="270" r:id="rId21"/>
    <p:sldId id="272" r:id="rId22"/>
    <p:sldId id="271" r:id="rId23"/>
    <p:sldId id="274" r:id="rId24"/>
    <p:sldId id="327" r:id="rId25"/>
    <p:sldId id="328" r:id="rId26"/>
    <p:sldId id="275" r:id="rId27"/>
    <p:sldId id="276" r:id="rId28"/>
    <p:sldId id="329" r:id="rId29"/>
    <p:sldId id="277" r:id="rId30"/>
    <p:sldId id="330" r:id="rId31"/>
    <p:sldId id="278" r:id="rId32"/>
    <p:sldId id="279" r:id="rId33"/>
    <p:sldId id="331" r:id="rId34"/>
    <p:sldId id="332" r:id="rId35"/>
    <p:sldId id="280" r:id="rId36"/>
    <p:sldId id="334" r:id="rId37"/>
    <p:sldId id="333" r:id="rId38"/>
    <p:sldId id="335" r:id="rId39"/>
    <p:sldId id="336" r:id="rId40"/>
    <p:sldId id="337" r:id="rId41"/>
    <p:sldId id="338" r:id="rId42"/>
    <p:sldId id="339" r:id="rId43"/>
    <p:sldId id="340" r:id="rId44"/>
    <p:sldId id="341" r:id="rId45"/>
    <p:sldId id="342" r:id="rId46"/>
    <p:sldId id="281"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282"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283" r:id="rId79"/>
    <p:sldId id="373" r:id="rId80"/>
    <p:sldId id="374" r:id="rId81"/>
    <p:sldId id="375" r:id="rId82"/>
    <p:sldId id="376" r:id="rId83"/>
    <p:sldId id="377" r:id="rId84"/>
    <p:sldId id="378" r:id="rId85"/>
    <p:sldId id="379" r:id="rId86"/>
    <p:sldId id="284" r:id="rId87"/>
    <p:sldId id="380" r:id="rId88"/>
    <p:sldId id="381" r:id="rId89"/>
    <p:sldId id="382" r:id="rId90"/>
    <p:sldId id="383" r:id="rId91"/>
    <p:sldId id="384" r:id="rId92"/>
    <p:sldId id="385" r:id="rId93"/>
    <p:sldId id="386" r:id="rId94"/>
    <p:sldId id="387" r:id="rId95"/>
    <p:sldId id="388"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415" r:id="rId123"/>
    <p:sldId id="285" r:id="rId124"/>
    <p:sldId id="416" r:id="rId125"/>
    <p:sldId id="417" r:id="rId126"/>
    <p:sldId id="418" r:id="rId127"/>
    <p:sldId id="419" r:id="rId128"/>
    <p:sldId id="420" r:id="rId129"/>
    <p:sldId id="421" r:id="rId130"/>
    <p:sldId id="422" r:id="rId131"/>
    <p:sldId id="286" r:id="rId132"/>
    <p:sldId id="423" r:id="rId133"/>
    <p:sldId id="424" r:id="rId134"/>
    <p:sldId id="425" r:id="rId135"/>
    <p:sldId id="426" r:id="rId136"/>
    <p:sldId id="288" r:id="rId137"/>
    <p:sldId id="293" r:id="rId138"/>
    <p:sldId id="296" r:id="rId139"/>
    <p:sldId id="297" r:id="rId140"/>
    <p:sldId id="298" r:id="rId141"/>
    <p:sldId id="307" r:id="rId142"/>
    <p:sldId id="308" r:id="rId143"/>
    <p:sldId id="289" r:id="rId144"/>
    <p:sldId id="309" r:id="rId145"/>
    <p:sldId id="292" r:id="rId146"/>
    <p:sldId id="299" r:id="rId147"/>
    <p:sldId id="300" r:id="rId148"/>
    <p:sldId id="310" r:id="rId149"/>
    <p:sldId id="311" r:id="rId150"/>
    <p:sldId id="312" r:id="rId151"/>
    <p:sldId id="313" r:id="rId152"/>
    <p:sldId id="314" r:id="rId153"/>
    <p:sldId id="301" r:id="rId154"/>
    <p:sldId id="315" r:id="rId155"/>
    <p:sldId id="316" r:id="rId156"/>
    <p:sldId id="317" r:id="rId157"/>
    <p:sldId id="290" r:id="rId158"/>
    <p:sldId id="294" r:id="rId159"/>
    <p:sldId id="427" r:id="rId160"/>
    <p:sldId id="431" r:id="rId161"/>
    <p:sldId id="428" r:id="rId162"/>
    <p:sldId id="429" r:id="rId163"/>
    <p:sldId id="291" r:id="rId164"/>
    <p:sldId id="295" r:id="rId165"/>
    <p:sldId id="302" r:id="rId166"/>
    <p:sldId id="303" r:id="rId167"/>
    <p:sldId id="304" r:id="rId168"/>
    <p:sldId id="305" r:id="rId169"/>
    <p:sldId id="306" r:id="rId170"/>
    <p:sldId id="430" r:id="rId1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57" autoAdjust="0"/>
  </p:normalViewPr>
  <p:slideViewPr>
    <p:cSldViewPr snapToGrid="0">
      <p:cViewPr varScale="1">
        <p:scale>
          <a:sx n="80" d="100"/>
          <a:sy n="80" d="100"/>
        </p:scale>
        <p:origin x="13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F3061-2025-4DEE-81F4-61C9FDEC8374}" type="datetimeFigureOut">
              <a:rPr lang="en-US" smtClean="0"/>
              <a:t>4/3/2021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1139F-0EF8-4363-8555-8E6861CBEBDB}" type="slidenum">
              <a:rPr lang="en-US" smtClean="0"/>
              <a:t>‹#›</a:t>
            </a:fld>
            <a:endParaRPr lang="en-US"/>
          </a:p>
        </p:txBody>
      </p:sp>
    </p:spTree>
    <p:extLst>
      <p:ext uri="{BB962C8B-B14F-4D97-AF65-F5344CB8AC3E}">
        <p14:creationId xmlns:p14="http://schemas.microsoft.com/office/powerpoint/2010/main" val="1036720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Julia George and today I am going to be presenting to you my senior project involving securing an ecommerce bookstore.</a:t>
            </a:r>
          </a:p>
        </p:txBody>
      </p:sp>
      <p:sp>
        <p:nvSpPr>
          <p:cNvPr id="4" name="Slide Number Placeholder 3"/>
          <p:cNvSpPr>
            <a:spLocks noGrp="1"/>
          </p:cNvSpPr>
          <p:nvPr>
            <p:ph type="sldNum" sz="quarter" idx="5"/>
          </p:nvPr>
        </p:nvSpPr>
        <p:spPr/>
        <p:txBody>
          <a:bodyPr/>
          <a:lstStyle/>
          <a:p>
            <a:fld id="{36F1139F-0EF8-4363-8555-8E6861CBEBDB}" type="slidenum">
              <a:rPr lang="en-US" smtClean="0"/>
              <a:t>1</a:t>
            </a:fld>
            <a:endParaRPr lang="en-US"/>
          </a:p>
        </p:txBody>
      </p:sp>
    </p:spTree>
    <p:extLst>
      <p:ext uri="{BB962C8B-B14F-4D97-AF65-F5344CB8AC3E}">
        <p14:creationId xmlns:p14="http://schemas.microsoft.com/office/powerpoint/2010/main" val="365399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73</a:t>
            </a:fld>
            <a:endParaRPr lang="en-US"/>
          </a:p>
        </p:txBody>
      </p:sp>
    </p:spTree>
    <p:extLst>
      <p:ext uri="{BB962C8B-B14F-4D97-AF65-F5344CB8AC3E}">
        <p14:creationId xmlns:p14="http://schemas.microsoft.com/office/powerpoint/2010/main" val="1740740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74</a:t>
            </a:fld>
            <a:endParaRPr lang="en-US"/>
          </a:p>
        </p:txBody>
      </p:sp>
    </p:spTree>
    <p:extLst>
      <p:ext uri="{BB962C8B-B14F-4D97-AF65-F5344CB8AC3E}">
        <p14:creationId xmlns:p14="http://schemas.microsoft.com/office/powerpoint/2010/main" val="299046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75</a:t>
            </a:fld>
            <a:endParaRPr lang="en-US"/>
          </a:p>
        </p:txBody>
      </p:sp>
    </p:spTree>
    <p:extLst>
      <p:ext uri="{BB962C8B-B14F-4D97-AF65-F5344CB8AC3E}">
        <p14:creationId xmlns:p14="http://schemas.microsoft.com/office/powerpoint/2010/main" val="2832617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76</a:t>
            </a:fld>
            <a:endParaRPr lang="en-US"/>
          </a:p>
        </p:txBody>
      </p:sp>
    </p:spTree>
    <p:extLst>
      <p:ext uri="{BB962C8B-B14F-4D97-AF65-F5344CB8AC3E}">
        <p14:creationId xmlns:p14="http://schemas.microsoft.com/office/powerpoint/2010/main" val="1397550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77</a:t>
            </a:fld>
            <a:endParaRPr lang="en-US"/>
          </a:p>
        </p:txBody>
      </p:sp>
    </p:spTree>
    <p:extLst>
      <p:ext uri="{BB962C8B-B14F-4D97-AF65-F5344CB8AC3E}">
        <p14:creationId xmlns:p14="http://schemas.microsoft.com/office/powerpoint/2010/main" val="1881070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 used to create certificate req, x.509, nodes, day 365</a:t>
            </a:r>
          </a:p>
        </p:txBody>
      </p:sp>
      <p:sp>
        <p:nvSpPr>
          <p:cNvPr id="4" name="Slide Number Placeholder 3"/>
          <p:cNvSpPr>
            <a:spLocks noGrp="1"/>
          </p:cNvSpPr>
          <p:nvPr>
            <p:ph type="sldNum" sz="quarter" idx="5"/>
          </p:nvPr>
        </p:nvSpPr>
        <p:spPr/>
        <p:txBody>
          <a:bodyPr/>
          <a:lstStyle/>
          <a:p>
            <a:fld id="{36F1139F-0EF8-4363-8555-8E6861CBEBDB}" type="slidenum">
              <a:rPr lang="en-US" smtClean="0"/>
              <a:t>131</a:t>
            </a:fld>
            <a:endParaRPr lang="en-US"/>
          </a:p>
        </p:txBody>
      </p:sp>
    </p:spTree>
    <p:extLst>
      <p:ext uri="{BB962C8B-B14F-4D97-AF65-F5344CB8AC3E}">
        <p14:creationId xmlns:p14="http://schemas.microsoft.com/office/powerpoint/2010/main" val="1019050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159</a:t>
            </a:fld>
            <a:endParaRPr lang="en-US"/>
          </a:p>
        </p:txBody>
      </p:sp>
    </p:spTree>
    <p:extLst>
      <p:ext uri="{BB962C8B-B14F-4D97-AF65-F5344CB8AC3E}">
        <p14:creationId xmlns:p14="http://schemas.microsoft.com/office/powerpoint/2010/main" val="248755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160</a:t>
            </a:fld>
            <a:endParaRPr lang="en-US"/>
          </a:p>
        </p:txBody>
      </p:sp>
    </p:spTree>
    <p:extLst>
      <p:ext uri="{BB962C8B-B14F-4D97-AF65-F5344CB8AC3E}">
        <p14:creationId xmlns:p14="http://schemas.microsoft.com/office/powerpoint/2010/main" val="2649725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this project is show the skills I have learned when it comes to </a:t>
            </a:r>
            <a:r>
              <a:rPr lang="en-US" dirty="0" err="1"/>
              <a:t>cyberseucity</a:t>
            </a:r>
            <a:r>
              <a:rPr lang="en-US" dirty="0"/>
              <a:t> and apply them to a situation that can show I have a solid understanding of the information.</a:t>
            </a:r>
          </a:p>
        </p:txBody>
      </p:sp>
      <p:sp>
        <p:nvSpPr>
          <p:cNvPr id="4" name="Slide Number Placeholder 3"/>
          <p:cNvSpPr>
            <a:spLocks noGrp="1"/>
          </p:cNvSpPr>
          <p:nvPr>
            <p:ph type="sldNum" sz="quarter" idx="5"/>
          </p:nvPr>
        </p:nvSpPr>
        <p:spPr/>
        <p:txBody>
          <a:bodyPr/>
          <a:lstStyle/>
          <a:p>
            <a:fld id="{36F1139F-0EF8-4363-8555-8E6861CBEBDB}" type="slidenum">
              <a:rPr lang="en-US" smtClean="0"/>
              <a:t>2</a:t>
            </a:fld>
            <a:endParaRPr lang="en-US"/>
          </a:p>
        </p:txBody>
      </p:sp>
    </p:spTree>
    <p:extLst>
      <p:ext uri="{BB962C8B-B14F-4D97-AF65-F5344CB8AC3E}">
        <p14:creationId xmlns:p14="http://schemas.microsoft.com/office/powerpoint/2010/main" val="64095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I am going to discuss is the research I did and the background of what I already kind of knew. </a:t>
            </a:r>
          </a:p>
        </p:txBody>
      </p:sp>
      <p:sp>
        <p:nvSpPr>
          <p:cNvPr id="4" name="Slide Number Placeholder 3"/>
          <p:cNvSpPr>
            <a:spLocks noGrp="1"/>
          </p:cNvSpPr>
          <p:nvPr>
            <p:ph type="sldNum" sz="quarter" idx="5"/>
          </p:nvPr>
        </p:nvSpPr>
        <p:spPr/>
        <p:txBody>
          <a:bodyPr/>
          <a:lstStyle/>
          <a:p>
            <a:fld id="{36F1139F-0EF8-4363-8555-8E6861CBEBDB}" type="slidenum">
              <a:rPr lang="en-US" smtClean="0"/>
              <a:t>3</a:t>
            </a:fld>
            <a:endParaRPr lang="en-US"/>
          </a:p>
        </p:txBody>
      </p:sp>
    </p:spTree>
    <p:extLst>
      <p:ext uri="{BB962C8B-B14F-4D97-AF65-F5344CB8AC3E}">
        <p14:creationId xmlns:p14="http://schemas.microsoft.com/office/powerpoint/2010/main" val="3308338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links were used in addition to the ecommerce book for securing </a:t>
            </a:r>
            <a:r>
              <a:rPr lang="en-US" dirty="0" err="1"/>
              <a:t>linux</a:t>
            </a:r>
            <a:r>
              <a:rPr lang="en-US" dirty="0"/>
              <a:t> server</a:t>
            </a:r>
          </a:p>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4</a:t>
            </a:fld>
            <a:endParaRPr lang="en-US"/>
          </a:p>
        </p:txBody>
      </p:sp>
    </p:spTree>
    <p:extLst>
      <p:ext uri="{BB962C8B-B14F-4D97-AF65-F5344CB8AC3E}">
        <p14:creationId xmlns:p14="http://schemas.microsoft.com/office/powerpoint/2010/main" val="649860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1: Show the current number of users on the server. This one is okay because I am the only person on the server and it is set to one. </a:t>
            </a:r>
          </a:p>
        </p:txBody>
      </p:sp>
      <p:sp>
        <p:nvSpPr>
          <p:cNvPr id="4" name="Slide Number Placeholder 3"/>
          <p:cNvSpPr>
            <a:spLocks noGrp="1"/>
          </p:cNvSpPr>
          <p:nvPr>
            <p:ph type="sldNum" sz="quarter" idx="5"/>
          </p:nvPr>
        </p:nvSpPr>
        <p:spPr/>
        <p:txBody>
          <a:bodyPr/>
          <a:lstStyle/>
          <a:p>
            <a:fld id="{36F1139F-0EF8-4363-8555-8E6861CBEBDB}" type="slidenum">
              <a:rPr lang="en-US" smtClean="0"/>
              <a:t>23</a:t>
            </a:fld>
            <a:endParaRPr lang="en-US"/>
          </a:p>
        </p:txBody>
      </p:sp>
    </p:spTree>
    <p:extLst>
      <p:ext uri="{BB962C8B-B14F-4D97-AF65-F5344CB8AC3E}">
        <p14:creationId xmlns:p14="http://schemas.microsoft.com/office/powerpoint/2010/main" val="414461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2: This shows the results of the ping with information regarding packet loss</a:t>
            </a:r>
          </a:p>
          <a:p>
            <a:r>
              <a:rPr lang="en-US" dirty="0"/>
              <a:t>Image 3: Shows the available space on the drive with 6395 Megabytes of space available</a:t>
            </a:r>
          </a:p>
          <a:p>
            <a:r>
              <a:rPr lang="en-US" dirty="0"/>
              <a:t>Image 4: This checks to make sure the site is reachable.</a:t>
            </a:r>
          </a:p>
        </p:txBody>
      </p:sp>
      <p:sp>
        <p:nvSpPr>
          <p:cNvPr id="4" name="Slide Number Placeholder 3"/>
          <p:cNvSpPr>
            <a:spLocks noGrp="1"/>
          </p:cNvSpPr>
          <p:nvPr>
            <p:ph type="sldNum" sz="quarter" idx="5"/>
          </p:nvPr>
        </p:nvSpPr>
        <p:spPr/>
        <p:txBody>
          <a:bodyPr/>
          <a:lstStyle/>
          <a:p>
            <a:fld id="{36F1139F-0EF8-4363-8555-8E6861CBEBDB}" type="slidenum">
              <a:rPr lang="en-US" smtClean="0"/>
              <a:t>24</a:t>
            </a:fld>
            <a:endParaRPr lang="en-US"/>
          </a:p>
        </p:txBody>
      </p:sp>
    </p:spTree>
    <p:extLst>
      <p:ext uri="{BB962C8B-B14F-4D97-AF65-F5344CB8AC3E}">
        <p14:creationId xmlns:p14="http://schemas.microsoft.com/office/powerpoint/2010/main" val="2721409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5: That checks to see the CPU load checks the CPU usage on the server.</a:t>
            </a:r>
          </a:p>
          <a:p>
            <a:r>
              <a:rPr lang="en-US" dirty="0"/>
              <a:t>Image 6: Checks for packet loss and has threshold set then if so, many packets are lost in a certain period, then an email will be sent and could be an indicator of a DoS attack.</a:t>
            </a:r>
          </a:p>
        </p:txBody>
      </p:sp>
      <p:sp>
        <p:nvSpPr>
          <p:cNvPr id="4" name="Slide Number Placeholder 3"/>
          <p:cNvSpPr>
            <a:spLocks noGrp="1"/>
          </p:cNvSpPr>
          <p:nvPr>
            <p:ph type="sldNum" sz="quarter" idx="5"/>
          </p:nvPr>
        </p:nvSpPr>
        <p:spPr/>
        <p:txBody>
          <a:bodyPr/>
          <a:lstStyle/>
          <a:p>
            <a:fld id="{36F1139F-0EF8-4363-8555-8E6861CBEBDB}" type="slidenum">
              <a:rPr lang="en-US" smtClean="0"/>
              <a:t>25</a:t>
            </a:fld>
            <a:endParaRPr lang="en-US"/>
          </a:p>
        </p:txBody>
      </p:sp>
    </p:spTree>
    <p:extLst>
      <p:ext uri="{BB962C8B-B14F-4D97-AF65-F5344CB8AC3E}">
        <p14:creationId xmlns:p14="http://schemas.microsoft.com/office/powerpoint/2010/main" val="1623100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last three task for security of the server was implementing a firewall, using antivirus software, and keeping software up to date. For implementing a firewall, I used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ufw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since it is open-source, and it is the only firewall I have ever used/installed on a Linux system. With the firewall implemented I created a list of allowable port numbers to restrict the ports with access (See image 15). I did not use any antivirus software because I personally do not trust free versions of the software. They usually do not cover all scopes of malware and sometimes they have malware in them. I would prefer to have a more well-known antivirus program that big businesses use to prevent possible trojan attacks. With the updating of software, I do not have any automated updated occurring but every time I log into the virtual machine, I am using the command line to make sure that if there are new updates they are being applied.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31</a:t>
            </a:fld>
            <a:endParaRPr lang="en-US"/>
          </a:p>
        </p:txBody>
      </p:sp>
    </p:spTree>
    <p:extLst>
      <p:ext uri="{BB962C8B-B14F-4D97-AF65-F5344CB8AC3E}">
        <p14:creationId xmlns:p14="http://schemas.microsoft.com/office/powerpoint/2010/main" val="372833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1139F-0EF8-4363-8555-8E6861CBEBDB}" type="slidenum">
              <a:rPr lang="en-US" smtClean="0"/>
              <a:t>71</a:t>
            </a:fld>
            <a:endParaRPr lang="en-US"/>
          </a:p>
        </p:txBody>
      </p:sp>
    </p:spTree>
    <p:extLst>
      <p:ext uri="{BB962C8B-B14F-4D97-AF65-F5344CB8AC3E}">
        <p14:creationId xmlns:p14="http://schemas.microsoft.com/office/powerpoint/2010/main" val="925652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9259A-1FE3-4FF9-8A07-BDD8177164ED}" type="datetime4">
              <a:rPr lang="en-US" smtClean="0"/>
              <a:t>April 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9109545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C3C8F-D4A7-4EAD-92AD-82C91CB8BB85}" type="datetime4">
              <a:rPr lang="en-US" smtClean="0"/>
              <a:t>April 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24988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C011D41-E33C-4BC7-8272-37E8417FD097}" type="datetime4">
              <a:rPr lang="en-US" smtClean="0"/>
              <a:t>April 3, 2021</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90175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April 3, 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2709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477962CB-39AD-45A9-800F-54DAB53D6021}" type="datetime4">
              <a:rPr lang="en-US" smtClean="0"/>
              <a:t>April 3, 2021</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D4AEF59-F28E-467C-9EA3-92D1CFAD475A}" type="slidenum">
              <a:rPr lang="en-US" smtClean="0"/>
              <a:t>‹#›</a:t>
            </a:fld>
            <a:endParaRPr lang="en-US"/>
          </a:p>
        </p:txBody>
      </p:sp>
    </p:spTree>
    <p:extLst>
      <p:ext uri="{BB962C8B-B14F-4D97-AF65-F5344CB8AC3E}">
        <p14:creationId xmlns:p14="http://schemas.microsoft.com/office/powerpoint/2010/main" val="341047182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April 3,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43292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F2841D-FB5C-47AB-B2FF-32E855C1EA71}" type="datetime4">
              <a:rPr lang="en-US" smtClean="0"/>
              <a:t>April 3, 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7062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April 3, 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7113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A44C0-F7AC-49C2-8289-1E7A86D9FB50}" type="datetime4">
              <a:rPr lang="en-US" smtClean="0"/>
              <a:t>April 3, 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09114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BB84BC-6E78-40D1-8831-40AB1F596614}" type="datetime4">
              <a:rPr lang="en-US" smtClean="0"/>
              <a:t>April 3,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7860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April 3, 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63971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A33960BD-7AC1-4217-9611-AAA56D3EE38F}" type="datetime4">
              <a:rPr lang="en-US" smtClean="0"/>
              <a:pPr/>
              <a:t>April 3, 2021</a:t>
            </a:fld>
            <a:endParaRPr lang="en-US" dirty="0">
              <a:latin typeface="+mn-lt"/>
            </a:endParaRP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latin typeface="+mn-lt"/>
            </a:endParaRP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1106619006"/>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 Id="rId5" Type="http://schemas.openxmlformats.org/officeDocument/2006/relationships/image" Target="../media/image213.png"/><Relationship Id="rId4" Type="http://schemas.openxmlformats.org/officeDocument/2006/relationships/image" Target="../media/image212.png"/></Relationships>
</file>

<file path=ppt/slides/_rels/slide10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4.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0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4.xml"/><Relationship Id="rId5" Type="http://schemas.openxmlformats.org/officeDocument/2006/relationships/image" Target="../media/image227.png"/><Relationship Id="rId4" Type="http://schemas.openxmlformats.org/officeDocument/2006/relationships/image" Target="../media/image226.png"/></Relationships>
</file>

<file path=ppt/slides/_rels/slide10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 Id="rId5" Type="http://schemas.openxmlformats.org/officeDocument/2006/relationships/image" Target="../media/image231.png"/><Relationship Id="rId4" Type="http://schemas.openxmlformats.org/officeDocument/2006/relationships/image" Target="../media/image23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5" Type="http://schemas.openxmlformats.org/officeDocument/2006/relationships/image" Target="../media/image235.png"/><Relationship Id="rId4" Type="http://schemas.openxmlformats.org/officeDocument/2006/relationships/image" Target="../media/image234.png"/></Relationships>
</file>

<file path=ppt/slides/_rels/slide10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4.xml"/><Relationship Id="rId5" Type="http://schemas.openxmlformats.org/officeDocument/2006/relationships/image" Target="../media/image239.png"/><Relationship Id="rId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4.xml"/><Relationship Id="rId5" Type="http://schemas.openxmlformats.org/officeDocument/2006/relationships/image" Target="../media/image243.png"/><Relationship Id="rId4" Type="http://schemas.openxmlformats.org/officeDocument/2006/relationships/image" Target="../media/image242.png"/></Relationships>
</file>

<file path=ppt/slides/_rels/slide10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4.xml"/><Relationship Id="rId5" Type="http://schemas.openxmlformats.org/officeDocument/2006/relationships/image" Target="../media/image247.png"/><Relationship Id="rId4" Type="http://schemas.openxmlformats.org/officeDocument/2006/relationships/image" Target="../media/image2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4.xml"/><Relationship Id="rId5" Type="http://schemas.openxmlformats.org/officeDocument/2006/relationships/image" Target="../media/image251.png"/><Relationship Id="rId4" Type="http://schemas.openxmlformats.org/officeDocument/2006/relationships/image" Target="../media/image250.png"/></Relationships>
</file>

<file path=ppt/slides/_rels/slide11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4.xml"/><Relationship Id="rId5" Type="http://schemas.openxmlformats.org/officeDocument/2006/relationships/image" Target="../media/image267.png"/><Relationship Id="rId4" Type="http://schemas.openxmlformats.org/officeDocument/2006/relationships/image" Target="../media/image266.png"/></Relationships>
</file>

<file path=ppt/slides/_rels/slide12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5" Type="http://schemas.openxmlformats.org/officeDocument/2006/relationships/image" Target="../media/image281.png"/><Relationship Id="rId4" Type="http://schemas.openxmlformats.org/officeDocument/2006/relationships/image" Target="../media/image280.png"/></Relationships>
</file>

<file path=ppt/slides/_rels/slide12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4.xml"/><Relationship Id="rId5" Type="http://schemas.openxmlformats.org/officeDocument/2006/relationships/image" Target="../media/image289.png"/><Relationship Id="rId4" Type="http://schemas.openxmlformats.org/officeDocument/2006/relationships/image" Target="../media/image288.png"/></Relationships>
</file>

<file path=ppt/slides/_rels/slide13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image" Target="../media/image293.png"/><Relationship Id="rId4" Type="http://schemas.openxmlformats.org/officeDocument/2006/relationships/image" Target="../media/image292.png"/></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hyperlink" Target="https://support.nagios.com/forum/viewtopic.php?f=7&amp;t=26154" TargetMode="External"/><Relationship Id="rId3" Type="http://schemas.openxmlformats.org/officeDocument/2006/relationships/hyperlink" Target="https://support.nagios.com/kb/article/nagios-core-installing-nagios-core-from-source-96.html#Ubuntu" TargetMode="External"/><Relationship Id="rId7" Type="http://schemas.openxmlformats.org/officeDocument/2006/relationships/hyperlink" Target="https://access.redhat.com/documentation/en-us/red_hat_gluster_storage/3/html/console_administration_guide/configuring_nagios_to_send_mail_notific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mmunity.spiceworks.com/topic/117801-nagios-alerts-via-email" TargetMode="External"/><Relationship Id="rId5" Type="http://schemas.openxmlformats.org/officeDocument/2006/relationships/hyperlink" Target="https://brandonwamboldt.ca/configure-nagios-to-use-sendmail-1188/" TargetMode="External"/><Relationship Id="rId10" Type="http://schemas.openxmlformats.org/officeDocument/2006/relationships/hyperlink" Target="https://www.acunetix.com/websitesecurity/webserver-security/" TargetMode="External"/><Relationship Id="rId4" Type="http://schemas.openxmlformats.org/officeDocument/2006/relationships/hyperlink" Target="https://www.digitalocean.com/community/tutorials/how-to-install-nagios-4-and-monitor-your-servers-on-ubuntu-18-04" TargetMode="External"/><Relationship Id="rId9" Type="http://schemas.openxmlformats.org/officeDocument/2006/relationships/hyperlink" Target="https://opensource.com/article/19/10/linux-server-security"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hyperlink" Target="https://www.tecmint.com/mysql-mariadb-security-best-practices-for-linux/" TargetMode="External"/><Relationship Id="rId2" Type="http://schemas.openxmlformats.org/officeDocument/2006/relationships/hyperlink" Target="https://www.acunetix.com/websitesecurity/webserver-security/" TargetMode="External"/><Relationship Id="rId1" Type="http://schemas.openxmlformats.org/officeDocument/2006/relationships/slideLayout" Target="../slideLayouts/slideLayout2.xml"/><Relationship Id="rId6" Type="http://schemas.openxmlformats.org/officeDocument/2006/relationships/hyperlink" Target="https://devanswers.co/install-apache-mysql-php-lamp-stack-ubuntu-20-04/" TargetMode="External"/><Relationship Id="rId5" Type="http://schemas.openxmlformats.org/officeDocument/2006/relationships/hyperlink" Target="https://dev.mysql.com/doc/refman/5.7/en/" TargetMode="External"/><Relationship Id="rId4" Type="http://schemas.openxmlformats.org/officeDocument/2006/relationships/hyperlink" Target="https://dev.mysql.com/doc/mysql-security-excerpt/8.0/en/security.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5" Type="http://schemas.openxmlformats.org/officeDocument/2006/relationships/image" Target="../media/image115.png"/><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s://www.cloudbooklet.com/how-to-install-lamp-apache-mysql-php-in-ubuntu-20-04/" TargetMode="External"/><Relationship Id="rId3" Type="http://schemas.openxmlformats.org/officeDocument/2006/relationships/hyperlink" Target="https://www.digitalocean.com/community/tutorials/how-to-create-a-self-signed-ssl-certificate-for-apache-in-ubuntu-18-04" TargetMode="External"/><Relationship Id="rId7" Type="http://schemas.openxmlformats.org/officeDocument/2006/relationships/hyperlink" Target="https://websiteforstudents.com/setup-apahce2-with-php-support-on-ubuntu-servers/" TargetMode="External"/><Relationship Id="rId2" Type="http://schemas.openxmlformats.org/officeDocument/2006/relationships/hyperlink" Target="https://www.linuxbabe.com/ubuntu/install-phpmyadmin-apache-lamp-ubuntu-20-04" TargetMode="External"/><Relationship Id="rId1" Type="http://schemas.openxmlformats.org/officeDocument/2006/relationships/slideLayout" Target="../slideLayouts/slideLayout2.xml"/><Relationship Id="rId6" Type="http://schemas.openxmlformats.org/officeDocument/2006/relationships/hyperlink" Target="https://www.linode.com/docs/guides/hosting-a-website-ubuntu-18-04/" TargetMode="External"/><Relationship Id="rId5" Type="http://schemas.openxmlformats.org/officeDocument/2006/relationships/hyperlink" Target="https://www.digitalocean.com/community/tutorials/how-to-configure-ssl-tls-for-mysql-on-ubuntu-18-04" TargetMode="External"/><Relationship Id="rId10" Type="http://schemas.openxmlformats.org/officeDocument/2006/relationships/hyperlink" Target="https://www.digitalocean.com/community/tutorials/how-to-install-linux-apache-mysql-php-lamp-stack-on-ubuntu-16-04" TargetMode="External"/><Relationship Id="rId4" Type="http://schemas.openxmlformats.org/officeDocument/2006/relationships/hyperlink" Target="https://websiteforstudents.com/how-to-setup-self-signed-ssl-tls-on-mysql/" TargetMode="External"/><Relationship Id="rId9" Type="http://schemas.openxmlformats.org/officeDocument/2006/relationships/hyperlink" Target="https://serverfault.com/questions/399487/cant-connect-to-mysql-using-self-signed-ssl-certificat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hyperlink" Target="https://askubuntu.com/questions/727156/email-on-failed-login-attempt" TargetMode="External"/><Relationship Id="rId3" Type="http://schemas.openxmlformats.org/officeDocument/2006/relationships/hyperlink" Target="https://linuxconfig.org/configuring-gmail-as-sendmail-email-relay" TargetMode="External"/><Relationship Id="rId7" Type="http://schemas.openxmlformats.org/officeDocument/2006/relationships/hyperlink" Target="https://unix.stackexchange.com/questions/339417/running-a-shell-script-on-n-failed-login-attempts" TargetMode="External"/><Relationship Id="rId2" Type="http://schemas.openxmlformats.org/officeDocument/2006/relationships/hyperlink" Target="https://tecadmin.net/sendmail-to-relay-emails-through-gmail-stmp/" TargetMode="External"/><Relationship Id="rId1" Type="http://schemas.openxmlformats.org/officeDocument/2006/relationships/slideLayout" Target="../slideLayouts/slideLayout2.xml"/><Relationship Id="rId6" Type="http://schemas.openxmlformats.org/officeDocument/2006/relationships/hyperlink" Target="https://linuxhint.com/install_keepass_ubuntu/" TargetMode="External"/><Relationship Id="rId5" Type="http://schemas.openxmlformats.org/officeDocument/2006/relationships/hyperlink" Target="https://linuxconfig.org/configuring-gmail-as-Sendmail-email-relay" TargetMode="External"/><Relationship Id="rId4" Type="http://schemas.openxmlformats.org/officeDocument/2006/relationships/hyperlink" Target="https://linuxconfig.org/configuring-gmail-as-Sendmail-email-relayhttps:/linuxconfig.org/configuring-gmail-as-Sendmail-email-relay"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howto/howto_css_checkout_form.asp" TargetMode="External"/><Relationship Id="rId2" Type="http://schemas.openxmlformats.org/officeDocument/2006/relationships/hyperlink" Target="https://gridscale.io/en/community/tutorials/hostname-fqdn-ubuntu" TargetMode="External"/><Relationship Id="rId1" Type="http://schemas.openxmlformats.org/officeDocument/2006/relationships/slideLayout" Target="../slideLayouts/slideLayout2.xml"/><Relationship Id="rId5" Type="http://schemas.openxmlformats.org/officeDocument/2006/relationships/hyperlink" Target="https://www.allphptricks.com/simple-shopping-cart-using-php-and-mysql/" TargetMode="External"/><Relationship Id="rId4" Type="http://schemas.openxmlformats.org/officeDocument/2006/relationships/hyperlink" Target="https://github.com/priyesh18/book-store"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 Id="rId5" Type="http://schemas.openxmlformats.org/officeDocument/2006/relationships/image" Target="../media/image171.png"/><Relationship Id="rId4" Type="http://schemas.openxmlformats.org/officeDocument/2006/relationships/image" Target="../media/image170.png"/></Relationships>
</file>

<file path=ppt/slides/_rels/slide8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4.xml"/><Relationship Id="rId5" Type="http://schemas.openxmlformats.org/officeDocument/2006/relationships/image" Target="../media/image175.png"/><Relationship Id="rId4" Type="http://schemas.openxmlformats.org/officeDocument/2006/relationships/image" Target="../media/image1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 Id="rId5" Type="http://schemas.openxmlformats.org/officeDocument/2006/relationships/image" Target="../media/image179.png"/><Relationship Id="rId4" Type="http://schemas.openxmlformats.org/officeDocument/2006/relationships/image" Target="../media/image178.png"/></Relationships>
</file>

<file path=ppt/slides/_rels/slide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xml"/><Relationship Id="rId5" Type="http://schemas.openxmlformats.org/officeDocument/2006/relationships/image" Target="../media/image185.png"/><Relationship Id="rId4" Type="http://schemas.openxmlformats.org/officeDocument/2006/relationships/image" Target="../media/image184.png"/></Relationships>
</file>

<file path=ppt/slides/_rels/slide9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9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4.xml"/><Relationship Id="rId5" Type="http://schemas.openxmlformats.org/officeDocument/2006/relationships/image" Target="../media/image197.png"/><Relationship Id="rId4" Type="http://schemas.openxmlformats.org/officeDocument/2006/relationships/image" Target="../media/image196.png"/></Relationships>
</file>

<file path=ppt/slides/_rels/slide9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png"/></Relationships>
</file>

<file path=ppt/slides/_rels/slide9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4.xml"/><Relationship Id="rId5" Type="http://schemas.openxmlformats.org/officeDocument/2006/relationships/image" Target="../media/image205.png"/><Relationship Id="rId4" Type="http://schemas.openxmlformats.org/officeDocument/2006/relationships/image" Target="../media/image204.png"/></Relationships>
</file>

<file path=ppt/slides/_rels/slide9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4.xml"/><Relationship Id="rId5" Type="http://schemas.openxmlformats.org/officeDocument/2006/relationships/image" Target="../media/image209.png"/><Relationship Id="rId4" Type="http://schemas.openxmlformats.org/officeDocument/2006/relationships/image" Target="../media/image20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pic>
        <p:nvPicPr>
          <p:cNvPr id="44" name="Picture 3">
            <a:extLst>
              <a:ext uri="{FF2B5EF4-FFF2-40B4-BE49-F238E27FC236}">
                <a16:creationId xmlns:a16="http://schemas.microsoft.com/office/drawing/2014/main" id="{C99EE86A-C1F4-4264-8C71-8042ADCF7CDC}"/>
              </a:ext>
            </a:extLst>
          </p:cNvPr>
          <p:cNvPicPr>
            <a:picLocks noChangeAspect="1"/>
          </p:cNvPicPr>
          <p:nvPr/>
        </p:nvPicPr>
        <p:blipFill rotWithShape="1">
          <a:blip r:embed="rId4">
            <a:duotone>
              <a:prstClr val="black"/>
              <a:prstClr val="white"/>
            </a:duotone>
          </a:blip>
          <a:srcRect t="9273" b="6458"/>
          <a:stretch/>
        </p:blipFill>
        <p:spPr>
          <a:xfrm>
            <a:off x="-3707" y="10"/>
            <a:ext cx="12192000" cy="6857990"/>
          </a:xfrm>
          <a:prstGeom prst="rect">
            <a:avLst/>
          </a:prstGeom>
        </p:spPr>
      </p:pic>
      <p:sp>
        <p:nvSpPr>
          <p:cNvPr id="2" name="Title 1">
            <a:extLst>
              <a:ext uri="{FF2B5EF4-FFF2-40B4-BE49-F238E27FC236}">
                <a16:creationId xmlns:a16="http://schemas.microsoft.com/office/drawing/2014/main" id="{00209E97-332A-4902-8C48-4C8E0C6ADA38}"/>
              </a:ext>
            </a:extLst>
          </p:cNvPr>
          <p:cNvSpPr>
            <a:spLocks noGrp="1"/>
          </p:cNvSpPr>
          <p:nvPr>
            <p:ph type="ctrTitle"/>
          </p:nvPr>
        </p:nvSpPr>
        <p:spPr/>
        <p:txBody>
          <a:bodyPr>
            <a:normAutofit/>
          </a:bodyPr>
          <a:lstStyle/>
          <a:p>
            <a:r>
              <a:rPr lang="en-US" dirty="0">
                <a:solidFill>
                  <a:schemeClr val="tx1"/>
                </a:solidFill>
              </a:rPr>
              <a:t>Julia’s Book Store Presentation</a:t>
            </a:r>
          </a:p>
        </p:txBody>
      </p:sp>
      <p:sp>
        <p:nvSpPr>
          <p:cNvPr id="3" name="Subtitle 2">
            <a:extLst>
              <a:ext uri="{FF2B5EF4-FFF2-40B4-BE49-F238E27FC236}">
                <a16:creationId xmlns:a16="http://schemas.microsoft.com/office/drawing/2014/main" id="{6227DE47-6927-4524-BD0F-A83C2FE1A69B}"/>
              </a:ext>
            </a:extLst>
          </p:cNvPr>
          <p:cNvSpPr>
            <a:spLocks noGrp="1"/>
          </p:cNvSpPr>
          <p:nvPr>
            <p:ph type="subTitle" idx="1"/>
          </p:nvPr>
        </p:nvSpPr>
        <p:spPr>
          <a:xfrm>
            <a:off x="347472" y="3913632"/>
            <a:ext cx="11503152" cy="457200"/>
          </a:xfrm>
        </p:spPr>
        <p:txBody>
          <a:bodyPr>
            <a:normAutofit/>
          </a:bodyPr>
          <a:lstStyle/>
          <a:p>
            <a:r>
              <a:rPr lang="en-US">
                <a:solidFill>
                  <a:schemeClr val="bg1"/>
                </a:solidFill>
              </a:rPr>
              <a:t>By: Julia George</a:t>
            </a:r>
          </a:p>
        </p:txBody>
      </p:sp>
    </p:spTree>
    <p:extLst>
      <p:ext uri="{BB962C8B-B14F-4D97-AF65-F5344CB8AC3E}">
        <p14:creationId xmlns:p14="http://schemas.microsoft.com/office/powerpoint/2010/main" val="38720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0A9D12-DBF9-43CF-BAFE-F8DB2666BBBC}"/>
              </a:ext>
            </a:extLst>
          </p:cNvPr>
          <p:cNvSpPr>
            <a:spLocks noGrp="1"/>
          </p:cNvSpPr>
          <p:nvPr>
            <p:ph type="title"/>
          </p:nvPr>
        </p:nvSpPr>
        <p:spPr>
          <a:xfrm>
            <a:off x="365759" y="1693334"/>
            <a:ext cx="8821199" cy="3471334"/>
          </a:xfrm>
        </p:spPr>
        <p:txBody>
          <a:bodyPr vert="horz" lIns="91440" tIns="45720" rIns="91440" bIns="45720" rtlCol="0" anchor="ctr">
            <a:normAutofit fontScale="90000"/>
          </a:bodyPr>
          <a:lstStyle/>
          <a:p>
            <a:pPr>
              <a:lnSpc>
                <a:spcPct val="80000"/>
              </a:lnSpc>
            </a:pPr>
            <a:r>
              <a:rPr lang="en-US" sz="8000" spc="150" dirty="0"/>
              <a:t>Project Language(s), Software, hardware</a:t>
            </a:r>
          </a:p>
        </p:txBody>
      </p:sp>
    </p:spTree>
    <p:extLst>
      <p:ext uri="{BB962C8B-B14F-4D97-AF65-F5344CB8AC3E}">
        <p14:creationId xmlns:p14="http://schemas.microsoft.com/office/powerpoint/2010/main" val="2457495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7" name="Content Placeholder 6">
            <a:extLst>
              <a:ext uri="{FF2B5EF4-FFF2-40B4-BE49-F238E27FC236}">
                <a16:creationId xmlns:a16="http://schemas.microsoft.com/office/drawing/2014/main" id="{DA9C0883-1C30-44BD-9C1A-0BF0FE0F6FD6}"/>
              </a:ext>
            </a:extLst>
          </p:cNvPr>
          <p:cNvPicPr>
            <a:picLocks noGrp="1" noChangeAspect="1"/>
          </p:cNvPicPr>
          <p:nvPr>
            <p:ph sz="half" idx="1"/>
          </p:nvPr>
        </p:nvPicPr>
        <p:blipFill>
          <a:blip r:embed="rId2"/>
          <a:stretch>
            <a:fillRect/>
          </a:stretch>
        </p:blipFill>
        <p:spPr>
          <a:xfrm>
            <a:off x="333698" y="2495550"/>
            <a:ext cx="5625777" cy="2804233"/>
          </a:xfrm>
          <a:prstGeom prst="rect">
            <a:avLst/>
          </a:prstGeom>
        </p:spPr>
      </p:pic>
      <p:pic>
        <p:nvPicPr>
          <p:cNvPr id="9" name="Content Placeholder 8">
            <a:extLst>
              <a:ext uri="{FF2B5EF4-FFF2-40B4-BE49-F238E27FC236}">
                <a16:creationId xmlns:a16="http://schemas.microsoft.com/office/drawing/2014/main" id="{6B6FC15C-D927-4239-A34A-B48511A30D59}"/>
              </a:ext>
            </a:extLst>
          </p:cNvPr>
          <p:cNvPicPr>
            <a:picLocks noGrp="1" noChangeAspect="1"/>
          </p:cNvPicPr>
          <p:nvPr>
            <p:ph sz="half" idx="2"/>
          </p:nvPr>
        </p:nvPicPr>
        <p:blipFill>
          <a:blip r:embed="rId3"/>
          <a:stretch>
            <a:fillRect/>
          </a:stretch>
        </p:blipFill>
        <p:spPr>
          <a:xfrm>
            <a:off x="6232527" y="2495550"/>
            <a:ext cx="5602190" cy="2683305"/>
          </a:xfrm>
          <a:prstGeom prst="rect">
            <a:avLst/>
          </a:prstGeom>
        </p:spPr>
      </p:pic>
      <p:pic>
        <p:nvPicPr>
          <p:cNvPr id="8" name="Picture 7">
            <a:extLst>
              <a:ext uri="{FF2B5EF4-FFF2-40B4-BE49-F238E27FC236}">
                <a16:creationId xmlns:a16="http://schemas.microsoft.com/office/drawing/2014/main" id="{8DA159B1-180F-4130-BCE1-CED112293007}"/>
              </a:ext>
            </a:extLst>
          </p:cNvPr>
          <p:cNvPicPr>
            <a:picLocks noChangeAspect="1"/>
          </p:cNvPicPr>
          <p:nvPr/>
        </p:nvPicPr>
        <p:blipFill>
          <a:blip r:embed="rId4"/>
          <a:stretch>
            <a:fillRect/>
          </a:stretch>
        </p:blipFill>
        <p:spPr>
          <a:xfrm>
            <a:off x="707845" y="5659449"/>
            <a:ext cx="4877481" cy="342948"/>
          </a:xfrm>
          <a:prstGeom prst="rect">
            <a:avLst/>
          </a:prstGeom>
        </p:spPr>
      </p:pic>
      <p:pic>
        <p:nvPicPr>
          <p:cNvPr id="11" name="Picture 10">
            <a:extLst>
              <a:ext uri="{FF2B5EF4-FFF2-40B4-BE49-F238E27FC236}">
                <a16:creationId xmlns:a16="http://schemas.microsoft.com/office/drawing/2014/main" id="{F5C0CCFF-4260-412B-8253-F0AB5B59EB5B}"/>
              </a:ext>
            </a:extLst>
          </p:cNvPr>
          <p:cNvPicPr>
            <a:picLocks noChangeAspect="1"/>
          </p:cNvPicPr>
          <p:nvPr/>
        </p:nvPicPr>
        <p:blipFill>
          <a:blip r:embed="rId5"/>
          <a:stretch>
            <a:fillRect/>
          </a:stretch>
        </p:blipFill>
        <p:spPr>
          <a:xfrm>
            <a:off x="7156935" y="5487975"/>
            <a:ext cx="3753374" cy="342948"/>
          </a:xfrm>
          <a:prstGeom prst="rect">
            <a:avLst/>
          </a:prstGeom>
        </p:spPr>
      </p:pic>
    </p:spTree>
    <p:extLst>
      <p:ext uri="{BB962C8B-B14F-4D97-AF65-F5344CB8AC3E}">
        <p14:creationId xmlns:p14="http://schemas.microsoft.com/office/powerpoint/2010/main" val="26415092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10" name="Content Placeholder 9">
            <a:extLst>
              <a:ext uri="{FF2B5EF4-FFF2-40B4-BE49-F238E27FC236}">
                <a16:creationId xmlns:a16="http://schemas.microsoft.com/office/drawing/2014/main" id="{5C200096-AB6E-4B61-9B3C-1DA775FA2645}"/>
              </a:ext>
            </a:extLst>
          </p:cNvPr>
          <p:cNvPicPr>
            <a:picLocks noGrp="1" noChangeAspect="1"/>
          </p:cNvPicPr>
          <p:nvPr>
            <p:ph sz="half" idx="1"/>
          </p:nvPr>
        </p:nvPicPr>
        <p:blipFill>
          <a:blip r:embed="rId2"/>
          <a:stretch>
            <a:fillRect/>
          </a:stretch>
        </p:blipFill>
        <p:spPr>
          <a:xfrm>
            <a:off x="2411209" y="2222102"/>
            <a:ext cx="7369581" cy="3499606"/>
          </a:xfrm>
          <a:prstGeom prst="rect">
            <a:avLst/>
          </a:prstGeom>
        </p:spPr>
      </p:pic>
      <p:pic>
        <p:nvPicPr>
          <p:cNvPr id="12" name="Content Placeholder 11">
            <a:extLst>
              <a:ext uri="{FF2B5EF4-FFF2-40B4-BE49-F238E27FC236}">
                <a16:creationId xmlns:a16="http://schemas.microsoft.com/office/drawing/2014/main" id="{B36198B9-7E7B-4614-90A0-3DC33AA6111F}"/>
              </a:ext>
            </a:extLst>
          </p:cNvPr>
          <p:cNvPicPr>
            <a:picLocks noGrp="1" noChangeAspect="1"/>
          </p:cNvPicPr>
          <p:nvPr>
            <p:ph sz="half" idx="2"/>
          </p:nvPr>
        </p:nvPicPr>
        <p:blipFill>
          <a:blip r:embed="rId3"/>
          <a:stretch>
            <a:fillRect/>
          </a:stretch>
        </p:blipFill>
        <p:spPr>
          <a:xfrm>
            <a:off x="4370693" y="6007979"/>
            <a:ext cx="3448531" cy="285790"/>
          </a:xfrm>
          <a:prstGeom prst="rect">
            <a:avLst/>
          </a:prstGeom>
        </p:spPr>
      </p:pic>
    </p:spTree>
    <p:extLst>
      <p:ext uri="{BB962C8B-B14F-4D97-AF65-F5344CB8AC3E}">
        <p14:creationId xmlns:p14="http://schemas.microsoft.com/office/powerpoint/2010/main" val="7896260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7598C11-C501-405A-B69D-2912C3FE80B6}"/>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rPr>
              <a:t>The payment.js file is used for client-side validation of the payment page it creates errors before the user submits the form, making sure they do not insert XSS or SQL injections. </a:t>
            </a:r>
          </a:p>
          <a:p>
            <a:r>
              <a:rPr lang="en-US" sz="1800" dirty="0">
                <a:effectLst/>
                <a:latin typeface="Times New Roman" panose="02020603050405020304" pitchFamily="18" charset="0"/>
                <a:ea typeface="Calibri" panose="020F0502020204030204" pitchFamily="34" charset="0"/>
              </a:rPr>
              <a:t>First the code checks the billing information checking the address, making sure it is not empty and makes sure that the user only uses letters, numbers, periods, or hyphens (See image 108)</a:t>
            </a:r>
            <a:endParaRPr lang="en-US" dirty="0"/>
          </a:p>
        </p:txBody>
      </p:sp>
      <p:pic>
        <p:nvPicPr>
          <p:cNvPr id="7" name="Content Placeholder 6">
            <a:extLst>
              <a:ext uri="{FF2B5EF4-FFF2-40B4-BE49-F238E27FC236}">
                <a16:creationId xmlns:a16="http://schemas.microsoft.com/office/drawing/2014/main" id="{3E0666C8-6D4A-425D-9F7B-DCB890B2017D}"/>
              </a:ext>
            </a:extLst>
          </p:cNvPr>
          <p:cNvPicPr>
            <a:picLocks noGrp="1" noChangeAspect="1"/>
          </p:cNvPicPr>
          <p:nvPr>
            <p:ph sz="half" idx="2"/>
          </p:nvPr>
        </p:nvPicPr>
        <p:blipFill>
          <a:blip r:embed="rId2"/>
          <a:stretch>
            <a:fillRect/>
          </a:stretch>
        </p:blipFill>
        <p:spPr>
          <a:xfrm>
            <a:off x="6094959" y="2735911"/>
            <a:ext cx="5710201" cy="1680849"/>
          </a:xfrm>
          <a:prstGeom prst="rect">
            <a:avLst/>
          </a:prstGeom>
        </p:spPr>
      </p:pic>
      <p:pic>
        <p:nvPicPr>
          <p:cNvPr id="8" name="Picture 7">
            <a:extLst>
              <a:ext uri="{FF2B5EF4-FFF2-40B4-BE49-F238E27FC236}">
                <a16:creationId xmlns:a16="http://schemas.microsoft.com/office/drawing/2014/main" id="{13028869-EDAC-4C36-8294-796DF3E9DD5C}"/>
              </a:ext>
            </a:extLst>
          </p:cNvPr>
          <p:cNvPicPr>
            <a:picLocks noChangeAspect="1"/>
          </p:cNvPicPr>
          <p:nvPr/>
        </p:nvPicPr>
        <p:blipFill>
          <a:blip r:embed="rId3"/>
          <a:stretch>
            <a:fillRect/>
          </a:stretch>
        </p:blipFill>
        <p:spPr>
          <a:xfrm>
            <a:off x="6301739" y="5057752"/>
            <a:ext cx="5296639" cy="323895"/>
          </a:xfrm>
          <a:prstGeom prst="rect">
            <a:avLst/>
          </a:prstGeom>
        </p:spPr>
      </p:pic>
    </p:spTree>
    <p:extLst>
      <p:ext uri="{BB962C8B-B14F-4D97-AF65-F5344CB8AC3E}">
        <p14:creationId xmlns:p14="http://schemas.microsoft.com/office/powerpoint/2010/main" val="41725551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7598C11-C501-405A-B69D-2912C3FE80B6}"/>
              </a:ext>
            </a:extLst>
          </p:cNvPr>
          <p:cNvSpPr>
            <a:spLocks noGrp="1"/>
          </p:cNvSpPr>
          <p:nvPr>
            <p:ph sz="half" idx="1"/>
          </p:nvPr>
        </p:nvSpPr>
        <p:spPr>
          <a:xfrm>
            <a:off x="466725" y="2011680"/>
            <a:ext cx="5493499" cy="4206240"/>
          </a:xfrm>
        </p:spPr>
        <p:txBody>
          <a:bodyPr/>
          <a:lstStyle/>
          <a:p>
            <a:r>
              <a:rPr lang="en-US" sz="1800" dirty="0">
                <a:effectLst/>
                <a:latin typeface="Times New Roman" panose="02020603050405020304" pitchFamily="18" charset="0"/>
                <a:ea typeface="Calibri" panose="020F0502020204030204" pitchFamily="34" charset="0"/>
              </a:rPr>
              <a:t>Next it checks city making sure it is not empty and only uses letters and spaces (See image 109). </a:t>
            </a:r>
          </a:p>
          <a:p>
            <a:r>
              <a:rPr lang="en-US" sz="1800" dirty="0">
                <a:effectLst/>
                <a:latin typeface="Times New Roman" panose="02020603050405020304" pitchFamily="18" charset="0"/>
                <a:ea typeface="Calibri" panose="020F0502020204030204" pitchFamily="34" charset="0"/>
              </a:rPr>
              <a:t>After that it checks the state making sure that it is not empty, there are only two characters, and no numbers are present (See image 110). </a:t>
            </a:r>
          </a:p>
          <a:p>
            <a:r>
              <a:rPr lang="en-US" sz="1800" dirty="0">
                <a:effectLst/>
                <a:latin typeface="Times New Roman" panose="02020603050405020304" pitchFamily="18" charset="0"/>
                <a:ea typeface="Calibri" panose="020F0502020204030204" pitchFamily="34" charset="0"/>
              </a:rPr>
              <a:t>Lastly, for the billing information it checks the zip code making sure that it is not empty, contains 5 numbers or contains 5 numbers then a hyphen with 4 numbers, and only contains numbers (See image 111).</a:t>
            </a:r>
            <a:endParaRPr lang="en-US" dirty="0"/>
          </a:p>
        </p:txBody>
      </p:sp>
      <p:pic>
        <p:nvPicPr>
          <p:cNvPr id="6" name="Content Placeholder 5">
            <a:extLst>
              <a:ext uri="{FF2B5EF4-FFF2-40B4-BE49-F238E27FC236}">
                <a16:creationId xmlns:a16="http://schemas.microsoft.com/office/drawing/2014/main" id="{C98390B2-EEA7-4A7B-A864-B97863418037}"/>
              </a:ext>
            </a:extLst>
          </p:cNvPr>
          <p:cNvPicPr>
            <a:picLocks noGrp="1" noChangeAspect="1"/>
          </p:cNvPicPr>
          <p:nvPr>
            <p:ph sz="half" idx="2"/>
          </p:nvPr>
        </p:nvPicPr>
        <p:blipFill>
          <a:blip r:embed="rId2"/>
          <a:stretch>
            <a:fillRect/>
          </a:stretch>
        </p:blipFill>
        <p:spPr>
          <a:xfrm>
            <a:off x="343114" y="4670828"/>
            <a:ext cx="4754562" cy="1404424"/>
          </a:xfrm>
          <a:prstGeom prst="rect">
            <a:avLst/>
          </a:prstGeom>
        </p:spPr>
      </p:pic>
      <p:pic>
        <p:nvPicPr>
          <p:cNvPr id="9" name="Picture 8">
            <a:extLst>
              <a:ext uri="{FF2B5EF4-FFF2-40B4-BE49-F238E27FC236}">
                <a16:creationId xmlns:a16="http://schemas.microsoft.com/office/drawing/2014/main" id="{8A29D062-9372-42DB-84E9-BD9C9296A37C}"/>
              </a:ext>
            </a:extLst>
          </p:cNvPr>
          <p:cNvPicPr>
            <a:picLocks noChangeAspect="1"/>
          </p:cNvPicPr>
          <p:nvPr/>
        </p:nvPicPr>
        <p:blipFill>
          <a:blip r:embed="rId3"/>
          <a:stretch>
            <a:fillRect/>
          </a:stretch>
        </p:blipFill>
        <p:spPr>
          <a:xfrm>
            <a:off x="219503" y="6112769"/>
            <a:ext cx="5182323" cy="323895"/>
          </a:xfrm>
          <a:prstGeom prst="rect">
            <a:avLst/>
          </a:prstGeom>
        </p:spPr>
      </p:pic>
      <p:pic>
        <p:nvPicPr>
          <p:cNvPr id="10" name="Picture 9">
            <a:extLst>
              <a:ext uri="{FF2B5EF4-FFF2-40B4-BE49-F238E27FC236}">
                <a16:creationId xmlns:a16="http://schemas.microsoft.com/office/drawing/2014/main" id="{F58A9D10-E667-4C1B-90DB-1E84E660F9B4}"/>
              </a:ext>
            </a:extLst>
          </p:cNvPr>
          <p:cNvPicPr>
            <a:picLocks noChangeAspect="1"/>
          </p:cNvPicPr>
          <p:nvPr/>
        </p:nvPicPr>
        <p:blipFill>
          <a:blip r:embed="rId4"/>
          <a:stretch>
            <a:fillRect/>
          </a:stretch>
        </p:blipFill>
        <p:spPr>
          <a:xfrm>
            <a:off x="6231778" y="1606365"/>
            <a:ext cx="5944115" cy="1896020"/>
          </a:xfrm>
          <a:prstGeom prst="rect">
            <a:avLst/>
          </a:prstGeom>
        </p:spPr>
      </p:pic>
      <p:pic>
        <p:nvPicPr>
          <p:cNvPr id="11" name="Picture 10">
            <a:extLst>
              <a:ext uri="{FF2B5EF4-FFF2-40B4-BE49-F238E27FC236}">
                <a16:creationId xmlns:a16="http://schemas.microsoft.com/office/drawing/2014/main" id="{F65169FC-60AE-4429-B1F9-C3AF5EF83F21}"/>
              </a:ext>
            </a:extLst>
          </p:cNvPr>
          <p:cNvPicPr>
            <a:picLocks noChangeAspect="1"/>
          </p:cNvPicPr>
          <p:nvPr/>
        </p:nvPicPr>
        <p:blipFill>
          <a:blip r:embed="rId5"/>
          <a:stretch>
            <a:fillRect/>
          </a:stretch>
        </p:blipFill>
        <p:spPr>
          <a:xfrm>
            <a:off x="6812726" y="3429000"/>
            <a:ext cx="4782217" cy="342948"/>
          </a:xfrm>
          <a:prstGeom prst="rect">
            <a:avLst/>
          </a:prstGeom>
        </p:spPr>
      </p:pic>
      <p:pic>
        <p:nvPicPr>
          <p:cNvPr id="12" name="Picture 11">
            <a:extLst>
              <a:ext uri="{FF2B5EF4-FFF2-40B4-BE49-F238E27FC236}">
                <a16:creationId xmlns:a16="http://schemas.microsoft.com/office/drawing/2014/main" id="{523C6C94-909B-450A-88BC-7C9A9F85E9DC}"/>
              </a:ext>
            </a:extLst>
          </p:cNvPr>
          <p:cNvPicPr>
            <a:picLocks noChangeAspect="1"/>
          </p:cNvPicPr>
          <p:nvPr/>
        </p:nvPicPr>
        <p:blipFill>
          <a:blip r:embed="rId6"/>
          <a:stretch>
            <a:fillRect/>
          </a:stretch>
        </p:blipFill>
        <p:spPr>
          <a:xfrm>
            <a:off x="6231776" y="3806454"/>
            <a:ext cx="5944115" cy="2036240"/>
          </a:xfrm>
          <a:prstGeom prst="rect">
            <a:avLst/>
          </a:prstGeom>
        </p:spPr>
      </p:pic>
      <p:pic>
        <p:nvPicPr>
          <p:cNvPr id="13" name="Picture 12">
            <a:extLst>
              <a:ext uri="{FF2B5EF4-FFF2-40B4-BE49-F238E27FC236}">
                <a16:creationId xmlns:a16="http://schemas.microsoft.com/office/drawing/2014/main" id="{839E0EC6-484E-4DA1-A7A4-108F69C0CF4B}"/>
              </a:ext>
            </a:extLst>
          </p:cNvPr>
          <p:cNvPicPr>
            <a:picLocks noChangeAspect="1"/>
          </p:cNvPicPr>
          <p:nvPr/>
        </p:nvPicPr>
        <p:blipFill>
          <a:blip r:embed="rId7"/>
          <a:stretch>
            <a:fillRect/>
          </a:stretch>
        </p:blipFill>
        <p:spPr>
          <a:xfrm>
            <a:off x="6812726" y="5956236"/>
            <a:ext cx="5163271" cy="381053"/>
          </a:xfrm>
          <a:prstGeom prst="rect">
            <a:avLst/>
          </a:prstGeom>
        </p:spPr>
      </p:pic>
    </p:spTree>
    <p:extLst>
      <p:ext uri="{BB962C8B-B14F-4D97-AF65-F5344CB8AC3E}">
        <p14:creationId xmlns:p14="http://schemas.microsoft.com/office/powerpoint/2010/main" val="28040560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7598C11-C501-405A-B69D-2912C3FE80B6}"/>
              </a:ext>
            </a:extLst>
          </p:cNvPr>
          <p:cNvSpPr>
            <a:spLocks noGrp="1"/>
          </p:cNvSpPr>
          <p:nvPr>
            <p:ph sz="half" idx="1"/>
          </p:nvPr>
        </p:nvSpPr>
        <p:spPr>
          <a:xfrm>
            <a:off x="466725" y="2011680"/>
            <a:ext cx="5493499" cy="4206240"/>
          </a:xfrm>
        </p:spPr>
        <p:txBody>
          <a:bodyPr/>
          <a:lstStyle/>
          <a:p>
            <a:r>
              <a:rPr lang="en-US" sz="1800" dirty="0">
                <a:effectLst/>
                <a:latin typeface="Times New Roman" panose="02020603050405020304" pitchFamily="18" charset="0"/>
                <a:ea typeface="Calibri" panose="020F0502020204030204" pitchFamily="34" charset="0"/>
              </a:rPr>
              <a:t>The second part it checks input validation for the credit card information making sure those inputs do not contain any SQL injections or XSS injections. </a:t>
            </a:r>
          </a:p>
          <a:p>
            <a:r>
              <a:rPr lang="en-US" sz="1800" dirty="0">
                <a:effectLst/>
                <a:latin typeface="Times New Roman" panose="02020603050405020304" pitchFamily="18" charset="0"/>
                <a:ea typeface="Calibri" panose="020F0502020204030204" pitchFamily="34" charset="0"/>
              </a:rPr>
              <a:t>First it checks the card name making sure that is not empty, contains only letters and spaces, and that it is a minimum of 6 characters but no longer than 50 characters (See image 112). </a:t>
            </a:r>
          </a:p>
          <a:p>
            <a:r>
              <a:rPr lang="en-US" sz="1800" dirty="0">
                <a:effectLst/>
                <a:latin typeface="Times New Roman" panose="02020603050405020304" pitchFamily="18" charset="0"/>
                <a:ea typeface="Calibri" panose="020F0502020204030204" pitchFamily="34" charset="0"/>
              </a:rPr>
              <a:t>The next thing checked is the card number making sure it contains 16 numbers and it is not blank (See image 113).</a:t>
            </a:r>
            <a:endParaRPr lang="en-US" dirty="0"/>
          </a:p>
        </p:txBody>
      </p:sp>
      <p:pic>
        <p:nvPicPr>
          <p:cNvPr id="7" name="Content Placeholder 6">
            <a:extLst>
              <a:ext uri="{FF2B5EF4-FFF2-40B4-BE49-F238E27FC236}">
                <a16:creationId xmlns:a16="http://schemas.microsoft.com/office/drawing/2014/main" id="{C5FB8195-99DD-4B22-8CDF-A5B34CB4FF31}"/>
              </a:ext>
            </a:extLst>
          </p:cNvPr>
          <p:cNvPicPr>
            <a:picLocks noGrp="1" noChangeAspect="1"/>
          </p:cNvPicPr>
          <p:nvPr>
            <p:ph sz="half" idx="2"/>
          </p:nvPr>
        </p:nvPicPr>
        <p:blipFill>
          <a:blip r:embed="rId2"/>
          <a:stretch>
            <a:fillRect/>
          </a:stretch>
        </p:blipFill>
        <p:spPr>
          <a:xfrm>
            <a:off x="6783388" y="1930812"/>
            <a:ext cx="4754562" cy="1662877"/>
          </a:xfrm>
          <a:prstGeom prst="rect">
            <a:avLst/>
          </a:prstGeom>
        </p:spPr>
      </p:pic>
      <p:pic>
        <p:nvPicPr>
          <p:cNvPr id="8" name="Picture 7">
            <a:extLst>
              <a:ext uri="{FF2B5EF4-FFF2-40B4-BE49-F238E27FC236}">
                <a16:creationId xmlns:a16="http://schemas.microsoft.com/office/drawing/2014/main" id="{C25691CD-53C4-4255-99E3-D70CDD9C62A5}"/>
              </a:ext>
            </a:extLst>
          </p:cNvPr>
          <p:cNvPicPr>
            <a:picLocks noChangeAspect="1"/>
          </p:cNvPicPr>
          <p:nvPr/>
        </p:nvPicPr>
        <p:blipFill>
          <a:blip r:embed="rId3"/>
          <a:stretch>
            <a:fillRect/>
          </a:stretch>
        </p:blipFill>
        <p:spPr>
          <a:xfrm>
            <a:off x="6783388" y="3731565"/>
            <a:ext cx="4801270" cy="323895"/>
          </a:xfrm>
          <a:prstGeom prst="rect">
            <a:avLst/>
          </a:prstGeom>
        </p:spPr>
      </p:pic>
      <p:pic>
        <p:nvPicPr>
          <p:cNvPr id="14" name="Picture 13">
            <a:extLst>
              <a:ext uri="{FF2B5EF4-FFF2-40B4-BE49-F238E27FC236}">
                <a16:creationId xmlns:a16="http://schemas.microsoft.com/office/drawing/2014/main" id="{A9A49552-6CC7-4E19-A613-7420097DCD61}"/>
              </a:ext>
            </a:extLst>
          </p:cNvPr>
          <p:cNvPicPr>
            <a:picLocks noChangeAspect="1"/>
          </p:cNvPicPr>
          <p:nvPr/>
        </p:nvPicPr>
        <p:blipFill>
          <a:blip r:embed="rId4"/>
          <a:stretch>
            <a:fillRect/>
          </a:stretch>
        </p:blipFill>
        <p:spPr>
          <a:xfrm>
            <a:off x="6055818" y="4114800"/>
            <a:ext cx="5944115" cy="1914310"/>
          </a:xfrm>
          <a:prstGeom prst="rect">
            <a:avLst/>
          </a:prstGeom>
        </p:spPr>
      </p:pic>
      <p:pic>
        <p:nvPicPr>
          <p:cNvPr id="15" name="Picture 14">
            <a:extLst>
              <a:ext uri="{FF2B5EF4-FFF2-40B4-BE49-F238E27FC236}">
                <a16:creationId xmlns:a16="http://schemas.microsoft.com/office/drawing/2014/main" id="{E0EBCD0A-E178-487E-BE2D-341B2DB7AA48}"/>
              </a:ext>
            </a:extLst>
          </p:cNvPr>
          <p:cNvPicPr>
            <a:picLocks noChangeAspect="1"/>
          </p:cNvPicPr>
          <p:nvPr/>
        </p:nvPicPr>
        <p:blipFill>
          <a:blip r:embed="rId5"/>
          <a:stretch>
            <a:fillRect/>
          </a:stretch>
        </p:blipFill>
        <p:spPr>
          <a:xfrm>
            <a:off x="6683823" y="6173718"/>
            <a:ext cx="4953691" cy="400106"/>
          </a:xfrm>
          <a:prstGeom prst="rect">
            <a:avLst/>
          </a:prstGeom>
        </p:spPr>
      </p:pic>
    </p:spTree>
    <p:extLst>
      <p:ext uri="{BB962C8B-B14F-4D97-AF65-F5344CB8AC3E}">
        <p14:creationId xmlns:p14="http://schemas.microsoft.com/office/powerpoint/2010/main" val="18639602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7598C11-C501-405A-B69D-2912C3FE80B6}"/>
              </a:ext>
            </a:extLst>
          </p:cNvPr>
          <p:cNvSpPr>
            <a:spLocks noGrp="1"/>
          </p:cNvSpPr>
          <p:nvPr>
            <p:ph sz="half" idx="1"/>
          </p:nvPr>
        </p:nvSpPr>
        <p:spPr>
          <a:xfrm>
            <a:off x="466725" y="2011680"/>
            <a:ext cx="5493499" cy="4206240"/>
          </a:xfrm>
        </p:spPr>
        <p:txBody>
          <a:bodyPr/>
          <a:lstStyle/>
          <a:p>
            <a:r>
              <a:rPr lang="en-US" sz="1800" dirty="0">
                <a:effectLst/>
                <a:latin typeface="Times New Roman" panose="02020603050405020304" pitchFamily="18" charset="0"/>
                <a:ea typeface="Calibri" panose="020F0502020204030204" pitchFamily="34" charset="0"/>
              </a:rPr>
              <a:t>Then it checks the expiration month making sure it is not blank, contains only numbers, and the month is from 1-12 (See image 114). </a:t>
            </a:r>
          </a:p>
          <a:p>
            <a:r>
              <a:rPr lang="en-US" sz="1800" dirty="0">
                <a:effectLst/>
                <a:latin typeface="Times New Roman" panose="02020603050405020304" pitchFamily="18" charset="0"/>
                <a:ea typeface="Calibri" panose="020F0502020204030204" pitchFamily="34" charset="0"/>
              </a:rPr>
              <a:t>After that the expiration year is checked which involves making sure that the user is not inserting a date that has already passed, it is not empty, and the format is two digits (See image 115).</a:t>
            </a:r>
            <a:endParaRPr lang="en-US" dirty="0"/>
          </a:p>
        </p:txBody>
      </p:sp>
      <p:pic>
        <p:nvPicPr>
          <p:cNvPr id="6" name="Content Placeholder 5">
            <a:extLst>
              <a:ext uri="{FF2B5EF4-FFF2-40B4-BE49-F238E27FC236}">
                <a16:creationId xmlns:a16="http://schemas.microsoft.com/office/drawing/2014/main" id="{D1DAB651-2E8E-4A89-BB98-AF705BF76FC1}"/>
              </a:ext>
            </a:extLst>
          </p:cNvPr>
          <p:cNvPicPr>
            <a:picLocks noGrp="1" noChangeAspect="1"/>
          </p:cNvPicPr>
          <p:nvPr>
            <p:ph sz="half" idx="2"/>
          </p:nvPr>
        </p:nvPicPr>
        <p:blipFill>
          <a:blip r:embed="rId2"/>
          <a:stretch>
            <a:fillRect/>
          </a:stretch>
        </p:blipFill>
        <p:spPr>
          <a:xfrm>
            <a:off x="6855300" y="1625452"/>
            <a:ext cx="4754562" cy="1404424"/>
          </a:xfrm>
          <a:prstGeom prst="rect">
            <a:avLst/>
          </a:prstGeom>
        </p:spPr>
      </p:pic>
      <p:pic>
        <p:nvPicPr>
          <p:cNvPr id="9" name="Picture 8">
            <a:extLst>
              <a:ext uri="{FF2B5EF4-FFF2-40B4-BE49-F238E27FC236}">
                <a16:creationId xmlns:a16="http://schemas.microsoft.com/office/drawing/2014/main" id="{A8113FFA-1FC9-4FA9-86F7-4E73A9972F47}"/>
              </a:ext>
            </a:extLst>
          </p:cNvPr>
          <p:cNvPicPr>
            <a:picLocks noChangeAspect="1"/>
          </p:cNvPicPr>
          <p:nvPr/>
        </p:nvPicPr>
        <p:blipFill>
          <a:blip r:embed="rId3"/>
          <a:stretch>
            <a:fillRect/>
          </a:stretch>
        </p:blipFill>
        <p:spPr>
          <a:xfrm>
            <a:off x="6946262" y="3079926"/>
            <a:ext cx="4572638" cy="285790"/>
          </a:xfrm>
          <a:prstGeom prst="rect">
            <a:avLst/>
          </a:prstGeom>
        </p:spPr>
      </p:pic>
      <p:pic>
        <p:nvPicPr>
          <p:cNvPr id="10" name="Picture 9">
            <a:extLst>
              <a:ext uri="{FF2B5EF4-FFF2-40B4-BE49-F238E27FC236}">
                <a16:creationId xmlns:a16="http://schemas.microsoft.com/office/drawing/2014/main" id="{2F2F3812-EC9A-4D62-85DB-375EDE299AFD}"/>
              </a:ext>
            </a:extLst>
          </p:cNvPr>
          <p:cNvPicPr>
            <a:picLocks noChangeAspect="1"/>
          </p:cNvPicPr>
          <p:nvPr/>
        </p:nvPicPr>
        <p:blipFill>
          <a:blip r:embed="rId4"/>
          <a:stretch>
            <a:fillRect/>
          </a:stretch>
        </p:blipFill>
        <p:spPr>
          <a:xfrm>
            <a:off x="6094959" y="3492285"/>
            <a:ext cx="5944115" cy="2944623"/>
          </a:xfrm>
          <a:prstGeom prst="rect">
            <a:avLst/>
          </a:prstGeom>
        </p:spPr>
      </p:pic>
      <p:pic>
        <p:nvPicPr>
          <p:cNvPr id="11" name="Picture 10">
            <a:extLst>
              <a:ext uri="{FF2B5EF4-FFF2-40B4-BE49-F238E27FC236}">
                <a16:creationId xmlns:a16="http://schemas.microsoft.com/office/drawing/2014/main" id="{6484EE8E-125D-4918-A019-0076CD31DBD1}"/>
              </a:ext>
            </a:extLst>
          </p:cNvPr>
          <p:cNvPicPr>
            <a:picLocks noChangeAspect="1"/>
          </p:cNvPicPr>
          <p:nvPr/>
        </p:nvPicPr>
        <p:blipFill>
          <a:blip r:embed="rId5"/>
          <a:stretch>
            <a:fillRect/>
          </a:stretch>
        </p:blipFill>
        <p:spPr>
          <a:xfrm>
            <a:off x="6946262" y="6259080"/>
            <a:ext cx="4553585" cy="381053"/>
          </a:xfrm>
          <a:prstGeom prst="rect">
            <a:avLst/>
          </a:prstGeom>
        </p:spPr>
      </p:pic>
    </p:spTree>
    <p:extLst>
      <p:ext uri="{BB962C8B-B14F-4D97-AF65-F5344CB8AC3E}">
        <p14:creationId xmlns:p14="http://schemas.microsoft.com/office/powerpoint/2010/main" val="19946260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7598C11-C501-405A-B69D-2912C3FE80B6}"/>
              </a:ext>
            </a:extLst>
          </p:cNvPr>
          <p:cNvSpPr>
            <a:spLocks noGrp="1"/>
          </p:cNvSpPr>
          <p:nvPr>
            <p:ph sz="half" idx="1"/>
          </p:nvPr>
        </p:nvSpPr>
        <p:spPr>
          <a:xfrm>
            <a:off x="466725" y="2011680"/>
            <a:ext cx="5493499" cy="4206240"/>
          </a:xfrm>
        </p:spPr>
        <p:txBody>
          <a:bodyPr/>
          <a:lstStyle/>
          <a:p>
            <a:r>
              <a:rPr lang="en-US" sz="1800" dirty="0">
                <a:effectLst/>
                <a:latin typeface="Times New Roman" panose="02020603050405020304" pitchFamily="18" charset="0"/>
                <a:ea typeface="Calibri" panose="020F0502020204030204" pitchFamily="34" charset="0"/>
              </a:rPr>
              <a:t>Lastly, this file checks the CVV making sure it is not empty, does not contain letters, and is 3 digits (See image 116). </a:t>
            </a:r>
          </a:p>
          <a:p>
            <a:r>
              <a:rPr lang="en-US" sz="1800" dirty="0">
                <a:effectLst/>
                <a:latin typeface="Times New Roman" panose="02020603050405020304" pitchFamily="18" charset="0"/>
                <a:ea typeface="Calibri" panose="020F0502020204030204" pitchFamily="34" charset="0"/>
              </a:rPr>
              <a:t>If there are errors this page will display it before pressing the submit button. If there are no errors, then the errors will not be activated to be displayed (See image 117).</a:t>
            </a:r>
            <a:endParaRPr lang="en-US" dirty="0"/>
          </a:p>
        </p:txBody>
      </p:sp>
      <p:pic>
        <p:nvPicPr>
          <p:cNvPr id="7" name="Content Placeholder 6">
            <a:extLst>
              <a:ext uri="{FF2B5EF4-FFF2-40B4-BE49-F238E27FC236}">
                <a16:creationId xmlns:a16="http://schemas.microsoft.com/office/drawing/2014/main" id="{4C392D24-CC17-4A84-8EA3-F94EF9506D4D}"/>
              </a:ext>
            </a:extLst>
          </p:cNvPr>
          <p:cNvPicPr>
            <a:picLocks noGrp="1" noChangeAspect="1"/>
          </p:cNvPicPr>
          <p:nvPr>
            <p:ph sz="half" idx="2"/>
          </p:nvPr>
        </p:nvPicPr>
        <p:blipFill>
          <a:blip r:embed="rId2"/>
          <a:stretch>
            <a:fillRect/>
          </a:stretch>
        </p:blipFill>
        <p:spPr>
          <a:xfrm>
            <a:off x="6573838" y="2156131"/>
            <a:ext cx="4754562" cy="1536088"/>
          </a:xfrm>
          <a:prstGeom prst="rect">
            <a:avLst/>
          </a:prstGeom>
        </p:spPr>
      </p:pic>
      <p:pic>
        <p:nvPicPr>
          <p:cNvPr id="8" name="Picture 7">
            <a:extLst>
              <a:ext uri="{FF2B5EF4-FFF2-40B4-BE49-F238E27FC236}">
                <a16:creationId xmlns:a16="http://schemas.microsoft.com/office/drawing/2014/main" id="{404A5EEE-584B-42DB-8D95-FE58C94C0E72}"/>
              </a:ext>
            </a:extLst>
          </p:cNvPr>
          <p:cNvPicPr>
            <a:picLocks noChangeAspect="1"/>
          </p:cNvPicPr>
          <p:nvPr/>
        </p:nvPicPr>
        <p:blipFill>
          <a:blip r:embed="rId3"/>
          <a:stretch>
            <a:fillRect/>
          </a:stretch>
        </p:blipFill>
        <p:spPr>
          <a:xfrm>
            <a:off x="6455220" y="3790905"/>
            <a:ext cx="4991797" cy="323895"/>
          </a:xfrm>
          <a:prstGeom prst="rect">
            <a:avLst/>
          </a:prstGeom>
        </p:spPr>
      </p:pic>
      <p:pic>
        <p:nvPicPr>
          <p:cNvPr id="12" name="Picture 11">
            <a:extLst>
              <a:ext uri="{FF2B5EF4-FFF2-40B4-BE49-F238E27FC236}">
                <a16:creationId xmlns:a16="http://schemas.microsoft.com/office/drawing/2014/main" id="{58FA08B3-A8E6-4A61-98A0-49A173C1C9CC}"/>
              </a:ext>
            </a:extLst>
          </p:cNvPr>
          <p:cNvPicPr>
            <a:picLocks noChangeAspect="1"/>
          </p:cNvPicPr>
          <p:nvPr/>
        </p:nvPicPr>
        <p:blipFill>
          <a:blip r:embed="rId4"/>
          <a:stretch>
            <a:fillRect/>
          </a:stretch>
        </p:blipFill>
        <p:spPr>
          <a:xfrm>
            <a:off x="5960224" y="4486242"/>
            <a:ext cx="5944115" cy="762066"/>
          </a:xfrm>
          <a:prstGeom prst="rect">
            <a:avLst/>
          </a:prstGeom>
        </p:spPr>
      </p:pic>
      <p:pic>
        <p:nvPicPr>
          <p:cNvPr id="13" name="Picture 12">
            <a:extLst>
              <a:ext uri="{FF2B5EF4-FFF2-40B4-BE49-F238E27FC236}">
                <a16:creationId xmlns:a16="http://schemas.microsoft.com/office/drawing/2014/main" id="{A52FD659-D869-4133-8F5C-174B3894478C}"/>
              </a:ext>
            </a:extLst>
          </p:cNvPr>
          <p:cNvPicPr>
            <a:picLocks noChangeAspect="1"/>
          </p:cNvPicPr>
          <p:nvPr/>
        </p:nvPicPr>
        <p:blipFill>
          <a:blip r:embed="rId5"/>
          <a:stretch>
            <a:fillRect/>
          </a:stretch>
        </p:blipFill>
        <p:spPr>
          <a:xfrm>
            <a:off x="6645747" y="5390166"/>
            <a:ext cx="4801270" cy="342948"/>
          </a:xfrm>
          <a:prstGeom prst="rect">
            <a:avLst/>
          </a:prstGeom>
        </p:spPr>
      </p:pic>
    </p:spTree>
    <p:extLst>
      <p:ext uri="{BB962C8B-B14F-4D97-AF65-F5344CB8AC3E}">
        <p14:creationId xmlns:p14="http://schemas.microsoft.com/office/powerpoint/2010/main" val="10392382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7598C11-C501-405A-B69D-2912C3FE80B6}"/>
              </a:ext>
            </a:extLst>
          </p:cNvPr>
          <p:cNvSpPr>
            <a:spLocks noGrp="1"/>
          </p:cNvSpPr>
          <p:nvPr>
            <p:ph sz="half" idx="1"/>
          </p:nvPr>
        </p:nvSpPr>
        <p:spPr>
          <a:xfrm>
            <a:off x="466725" y="2011680"/>
            <a:ext cx="5493499" cy="4206240"/>
          </a:xfrm>
        </p:spPr>
        <p:txBody>
          <a:bodyPr/>
          <a:lstStyle/>
          <a:p>
            <a:r>
              <a:rPr lang="en-US" sz="1800" dirty="0">
                <a:effectLst/>
                <a:latin typeface="Times New Roman" panose="02020603050405020304" pitchFamily="18" charset="0"/>
                <a:ea typeface="Calibri" panose="020F0502020204030204" pitchFamily="34" charset="0"/>
              </a:rPr>
              <a:t>The other file that helps with the payment page is the </a:t>
            </a:r>
            <a:r>
              <a:rPr lang="en-US" sz="1800" dirty="0" err="1">
                <a:effectLst/>
                <a:latin typeface="Times New Roman" panose="02020603050405020304" pitchFamily="18" charset="0"/>
                <a:ea typeface="Calibri" panose="020F0502020204030204" pitchFamily="34" charset="0"/>
              </a:rPr>
              <a:t>payment.php</a:t>
            </a:r>
            <a:r>
              <a:rPr lang="en-US" sz="1800" dirty="0">
                <a:effectLst/>
                <a:latin typeface="Times New Roman" panose="02020603050405020304" pitchFamily="18" charset="0"/>
                <a:ea typeface="Calibri" panose="020F0502020204030204" pitchFamily="34" charset="0"/>
              </a:rPr>
              <a:t> file that does server-side validation after the user presses the submit button. </a:t>
            </a:r>
          </a:p>
          <a:p>
            <a:r>
              <a:rPr lang="en-US" sz="1800" dirty="0">
                <a:effectLst/>
                <a:latin typeface="Times New Roman" panose="02020603050405020304" pitchFamily="18" charset="0"/>
                <a:ea typeface="Calibri" panose="020F0502020204030204" pitchFamily="34" charset="0"/>
              </a:rPr>
              <a:t>This file starts with the php validation for the users input by looking at the address to make sure that it is not empty and only contains letters, numbers, period, and dash (See image 118). </a:t>
            </a:r>
          </a:p>
          <a:p>
            <a:pPr lvl="1"/>
            <a:r>
              <a:rPr lang="en-US" sz="1600" dirty="0">
                <a:effectLst/>
                <a:latin typeface="Times New Roman" panose="02020603050405020304" pitchFamily="18" charset="0"/>
                <a:ea typeface="Calibri" panose="020F0502020204030204" pitchFamily="34" charset="0"/>
              </a:rPr>
              <a:t>If there is no error, then the address that the user inputted will be stored in the variable $address. </a:t>
            </a:r>
          </a:p>
          <a:p>
            <a:r>
              <a:rPr lang="en-US" sz="1800" dirty="0">
                <a:effectLst/>
                <a:latin typeface="Times New Roman" panose="02020603050405020304" pitchFamily="18" charset="0"/>
                <a:ea typeface="Calibri" panose="020F0502020204030204" pitchFamily="34" charset="0"/>
              </a:rPr>
              <a:t>Next it looks at the city field to make sure it is not empty and only contains letters (See image 119). </a:t>
            </a:r>
          </a:p>
          <a:p>
            <a:pPr lvl="1"/>
            <a:r>
              <a:rPr lang="en-US" sz="1600" dirty="0">
                <a:effectLst/>
                <a:latin typeface="Times New Roman" panose="02020603050405020304" pitchFamily="18" charset="0"/>
                <a:ea typeface="Calibri" panose="020F0502020204030204" pitchFamily="34" charset="0"/>
              </a:rPr>
              <a:t>If this has no errors, then the city will be stored in the variable $city.</a:t>
            </a:r>
            <a:endParaRPr lang="en-US" dirty="0"/>
          </a:p>
        </p:txBody>
      </p:sp>
      <p:pic>
        <p:nvPicPr>
          <p:cNvPr id="6" name="Content Placeholder 5">
            <a:extLst>
              <a:ext uri="{FF2B5EF4-FFF2-40B4-BE49-F238E27FC236}">
                <a16:creationId xmlns:a16="http://schemas.microsoft.com/office/drawing/2014/main" id="{045BCDFF-1299-4A63-B8C5-D0FC656BB06D}"/>
              </a:ext>
            </a:extLst>
          </p:cNvPr>
          <p:cNvPicPr>
            <a:picLocks noGrp="1" noChangeAspect="1"/>
          </p:cNvPicPr>
          <p:nvPr>
            <p:ph sz="half" idx="2"/>
          </p:nvPr>
        </p:nvPicPr>
        <p:blipFill>
          <a:blip r:embed="rId2"/>
          <a:stretch>
            <a:fillRect/>
          </a:stretch>
        </p:blipFill>
        <p:spPr>
          <a:xfrm>
            <a:off x="6970713" y="1921197"/>
            <a:ext cx="4754562" cy="1263006"/>
          </a:xfrm>
          <a:prstGeom prst="rect">
            <a:avLst/>
          </a:prstGeom>
        </p:spPr>
      </p:pic>
      <p:pic>
        <p:nvPicPr>
          <p:cNvPr id="9" name="Picture 8">
            <a:extLst>
              <a:ext uri="{FF2B5EF4-FFF2-40B4-BE49-F238E27FC236}">
                <a16:creationId xmlns:a16="http://schemas.microsoft.com/office/drawing/2014/main" id="{1C301B3A-8018-4CAC-8F01-BD415FFA821B}"/>
              </a:ext>
            </a:extLst>
          </p:cNvPr>
          <p:cNvPicPr>
            <a:picLocks noChangeAspect="1"/>
          </p:cNvPicPr>
          <p:nvPr/>
        </p:nvPicPr>
        <p:blipFill>
          <a:blip r:embed="rId3"/>
          <a:stretch>
            <a:fillRect/>
          </a:stretch>
        </p:blipFill>
        <p:spPr>
          <a:xfrm>
            <a:off x="6547253" y="3184203"/>
            <a:ext cx="5601482" cy="571580"/>
          </a:xfrm>
          <a:prstGeom prst="rect">
            <a:avLst/>
          </a:prstGeom>
        </p:spPr>
      </p:pic>
      <p:pic>
        <p:nvPicPr>
          <p:cNvPr id="10" name="Picture 9">
            <a:extLst>
              <a:ext uri="{FF2B5EF4-FFF2-40B4-BE49-F238E27FC236}">
                <a16:creationId xmlns:a16="http://schemas.microsoft.com/office/drawing/2014/main" id="{1A6B8A52-7E96-4AA1-BAFC-A7E2558C3AE9}"/>
              </a:ext>
            </a:extLst>
          </p:cNvPr>
          <p:cNvPicPr>
            <a:picLocks noChangeAspect="1"/>
          </p:cNvPicPr>
          <p:nvPr/>
        </p:nvPicPr>
        <p:blipFill>
          <a:blip r:embed="rId4"/>
          <a:stretch>
            <a:fillRect/>
          </a:stretch>
        </p:blipFill>
        <p:spPr>
          <a:xfrm>
            <a:off x="6231778" y="4088719"/>
            <a:ext cx="5944115" cy="1908213"/>
          </a:xfrm>
          <a:prstGeom prst="rect">
            <a:avLst/>
          </a:prstGeom>
        </p:spPr>
      </p:pic>
      <p:pic>
        <p:nvPicPr>
          <p:cNvPr id="11" name="Picture 10">
            <a:extLst>
              <a:ext uri="{FF2B5EF4-FFF2-40B4-BE49-F238E27FC236}">
                <a16:creationId xmlns:a16="http://schemas.microsoft.com/office/drawing/2014/main" id="{213C001B-C25A-43EF-A23B-0B07175EACF4}"/>
              </a:ext>
            </a:extLst>
          </p:cNvPr>
          <p:cNvPicPr>
            <a:picLocks noChangeAspect="1"/>
          </p:cNvPicPr>
          <p:nvPr/>
        </p:nvPicPr>
        <p:blipFill>
          <a:blip r:embed="rId5"/>
          <a:stretch>
            <a:fillRect/>
          </a:stretch>
        </p:blipFill>
        <p:spPr>
          <a:xfrm>
            <a:off x="6460252" y="5970235"/>
            <a:ext cx="5487166" cy="495369"/>
          </a:xfrm>
          <a:prstGeom prst="rect">
            <a:avLst/>
          </a:prstGeom>
        </p:spPr>
      </p:pic>
    </p:spTree>
    <p:extLst>
      <p:ext uri="{BB962C8B-B14F-4D97-AF65-F5344CB8AC3E}">
        <p14:creationId xmlns:p14="http://schemas.microsoft.com/office/powerpoint/2010/main" val="40795831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7598C11-C501-405A-B69D-2912C3FE80B6}"/>
              </a:ext>
            </a:extLst>
          </p:cNvPr>
          <p:cNvSpPr>
            <a:spLocks noGrp="1"/>
          </p:cNvSpPr>
          <p:nvPr>
            <p:ph sz="half" idx="1"/>
          </p:nvPr>
        </p:nvSpPr>
        <p:spPr>
          <a:xfrm>
            <a:off x="466725" y="2011680"/>
            <a:ext cx="5493499" cy="4206240"/>
          </a:xfrm>
        </p:spPr>
        <p:txBody>
          <a:bodyPr/>
          <a:lstStyle/>
          <a:p>
            <a:r>
              <a:rPr lang="en-US" sz="1800" dirty="0">
                <a:effectLst/>
                <a:latin typeface="Times New Roman" panose="02020603050405020304" pitchFamily="18" charset="0"/>
                <a:ea typeface="Calibri" panose="020F0502020204030204" pitchFamily="34" charset="0"/>
              </a:rPr>
              <a:t>After the city it looks at the state input making sure it is only made of two letters and it is not empty (See image 120). </a:t>
            </a:r>
          </a:p>
          <a:p>
            <a:pPr lvl="1"/>
            <a:r>
              <a:rPr lang="en-US" sz="1600" dirty="0">
                <a:effectLst/>
                <a:latin typeface="Times New Roman" panose="02020603050405020304" pitchFamily="18" charset="0"/>
                <a:ea typeface="Calibri" panose="020F0502020204030204" pitchFamily="34" charset="0"/>
              </a:rPr>
              <a:t>If there are no errors, then the variable $state will be assigned to the inputted information. </a:t>
            </a:r>
          </a:p>
          <a:p>
            <a:r>
              <a:rPr lang="en-US" sz="1800" dirty="0">
                <a:effectLst/>
                <a:latin typeface="Times New Roman" panose="02020603050405020304" pitchFamily="18" charset="0"/>
                <a:ea typeface="Calibri" panose="020F0502020204030204" pitchFamily="34" charset="0"/>
              </a:rPr>
              <a:t>Lastly, for the billing information the zip code is assessed making sure it is not empty, has 5 numbers, or has 5 numbers with a dash then 4 numbers (See image 121). </a:t>
            </a:r>
          </a:p>
          <a:p>
            <a:pPr lvl="1"/>
            <a:r>
              <a:rPr lang="en-US" sz="1600" dirty="0">
                <a:effectLst/>
                <a:latin typeface="Times New Roman" panose="02020603050405020304" pitchFamily="18" charset="0"/>
                <a:ea typeface="Calibri" panose="020F0502020204030204" pitchFamily="34" charset="0"/>
              </a:rPr>
              <a:t>If there are no errors, then the variable $zip will be assigned to the inputted information.</a:t>
            </a:r>
            <a:endParaRPr lang="en-US" dirty="0"/>
          </a:p>
        </p:txBody>
      </p:sp>
      <p:pic>
        <p:nvPicPr>
          <p:cNvPr id="7" name="Content Placeholder 6">
            <a:extLst>
              <a:ext uri="{FF2B5EF4-FFF2-40B4-BE49-F238E27FC236}">
                <a16:creationId xmlns:a16="http://schemas.microsoft.com/office/drawing/2014/main" id="{51102078-D0CA-45B9-933E-D2B257A5301F}"/>
              </a:ext>
            </a:extLst>
          </p:cNvPr>
          <p:cNvPicPr>
            <a:picLocks noGrp="1" noChangeAspect="1"/>
          </p:cNvPicPr>
          <p:nvPr>
            <p:ph sz="half" idx="2"/>
          </p:nvPr>
        </p:nvPicPr>
        <p:blipFill>
          <a:blip r:embed="rId2"/>
          <a:stretch>
            <a:fillRect/>
          </a:stretch>
        </p:blipFill>
        <p:spPr>
          <a:xfrm>
            <a:off x="6811963" y="1920375"/>
            <a:ext cx="4754562" cy="1740901"/>
          </a:xfrm>
          <a:prstGeom prst="rect">
            <a:avLst/>
          </a:prstGeom>
        </p:spPr>
      </p:pic>
      <p:pic>
        <p:nvPicPr>
          <p:cNvPr id="8" name="Picture 7">
            <a:extLst>
              <a:ext uri="{FF2B5EF4-FFF2-40B4-BE49-F238E27FC236}">
                <a16:creationId xmlns:a16="http://schemas.microsoft.com/office/drawing/2014/main" id="{19F2510C-1322-44EA-A3AB-BD60BED3BA1F}"/>
              </a:ext>
            </a:extLst>
          </p:cNvPr>
          <p:cNvPicPr>
            <a:picLocks noChangeAspect="1"/>
          </p:cNvPicPr>
          <p:nvPr/>
        </p:nvPicPr>
        <p:blipFill>
          <a:blip r:embed="rId3"/>
          <a:stretch>
            <a:fillRect/>
          </a:stretch>
        </p:blipFill>
        <p:spPr>
          <a:xfrm>
            <a:off x="6436135" y="3661276"/>
            <a:ext cx="5506218" cy="476316"/>
          </a:xfrm>
          <a:prstGeom prst="rect">
            <a:avLst/>
          </a:prstGeom>
        </p:spPr>
      </p:pic>
      <p:pic>
        <p:nvPicPr>
          <p:cNvPr id="12" name="Picture 11">
            <a:extLst>
              <a:ext uri="{FF2B5EF4-FFF2-40B4-BE49-F238E27FC236}">
                <a16:creationId xmlns:a16="http://schemas.microsoft.com/office/drawing/2014/main" id="{293C6DC2-9A3F-42FC-9844-11D6D263910D}"/>
              </a:ext>
            </a:extLst>
          </p:cNvPr>
          <p:cNvPicPr>
            <a:picLocks noChangeAspect="1"/>
          </p:cNvPicPr>
          <p:nvPr/>
        </p:nvPicPr>
        <p:blipFill>
          <a:blip r:embed="rId4"/>
          <a:stretch>
            <a:fillRect/>
          </a:stretch>
        </p:blipFill>
        <p:spPr>
          <a:xfrm>
            <a:off x="6217186" y="4210255"/>
            <a:ext cx="5944115" cy="2036240"/>
          </a:xfrm>
          <a:prstGeom prst="rect">
            <a:avLst/>
          </a:prstGeom>
        </p:spPr>
      </p:pic>
      <p:pic>
        <p:nvPicPr>
          <p:cNvPr id="13" name="Picture 12">
            <a:extLst>
              <a:ext uri="{FF2B5EF4-FFF2-40B4-BE49-F238E27FC236}">
                <a16:creationId xmlns:a16="http://schemas.microsoft.com/office/drawing/2014/main" id="{C2656555-3309-4A52-A658-D72836152E61}"/>
              </a:ext>
            </a:extLst>
          </p:cNvPr>
          <p:cNvPicPr>
            <a:picLocks noChangeAspect="1"/>
          </p:cNvPicPr>
          <p:nvPr/>
        </p:nvPicPr>
        <p:blipFill>
          <a:blip r:embed="rId5"/>
          <a:stretch>
            <a:fillRect/>
          </a:stretch>
        </p:blipFill>
        <p:spPr>
          <a:xfrm>
            <a:off x="6683819" y="6217920"/>
            <a:ext cx="5258534" cy="495369"/>
          </a:xfrm>
          <a:prstGeom prst="rect">
            <a:avLst/>
          </a:prstGeom>
        </p:spPr>
      </p:pic>
    </p:spTree>
    <p:extLst>
      <p:ext uri="{BB962C8B-B14F-4D97-AF65-F5344CB8AC3E}">
        <p14:creationId xmlns:p14="http://schemas.microsoft.com/office/powerpoint/2010/main" val="18069786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7598C11-C501-405A-B69D-2912C3FE80B6}"/>
              </a:ext>
            </a:extLst>
          </p:cNvPr>
          <p:cNvSpPr>
            <a:spLocks noGrp="1"/>
          </p:cNvSpPr>
          <p:nvPr>
            <p:ph sz="half" idx="1"/>
          </p:nvPr>
        </p:nvSpPr>
        <p:spPr>
          <a:xfrm>
            <a:off x="466725" y="2011680"/>
            <a:ext cx="5493499" cy="4206240"/>
          </a:xfrm>
        </p:spPr>
        <p:txBody>
          <a:bodyPr/>
          <a:lstStyle/>
          <a:p>
            <a:r>
              <a:rPr lang="en-US" sz="1800" dirty="0">
                <a:effectLst/>
                <a:latin typeface="Times New Roman" panose="02020603050405020304" pitchFamily="18" charset="0"/>
                <a:ea typeface="Calibri" panose="020F0502020204030204" pitchFamily="34" charset="0"/>
              </a:rPr>
              <a:t>Next the code looks over the information for the credit card information to make sure that the code is accurate and does not contain any injections. </a:t>
            </a:r>
          </a:p>
          <a:p>
            <a:r>
              <a:rPr lang="en-US" sz="1800" dirty="0">
                <a:effectLst/>
                <a:latin typeface="Times New Roman" panose="02020603050405020304" pitchFamily="18" charset="0"/>
                <a:ea typeface="Calibri" panose="020F0502020204030204" pitchFamily="34" charset="0"/>
              </a:rPr>
              <a:t>The card name is looked at to make sure it is not empty, does not contain numbers, and is 6 to 50 characters (See image 122). </a:t>
            </a:r>
          </a:p>
          <a:p>
            <a:pPr lvl="1"/>
            <a:r>
              <a:rPr lang="en-US" sz="1600" dirty="0">
                <a:effectLst/>
                <a:latin typeface="Times New Roman" panose="02020603050405020304" pitchFamily="18" charset="0"/>
                <a:ea typeface="Calibri" panose="020F0502020204030204" pitchFamily="34" charset="0"/>
              </a:rPr>
              <a:t>If there are no errors, then the variable $</a:t>
            </a:r>
            <a:r>
              <a:rPr lang="en-US" sz="1600" dirty="0" err="1">
                <a:effectLst/>
                <a:latin typeface="Times New Roman" panose="02020603050405020304" pitchFamily="18" charset="0"/>
                <a:ea typeface="Calibri" panose="020F0502020204030204" pitchFamily="34" charset="0"/>
              </a:rPr>
              <a:t>cardname</a:t>
            </a:r>
            <a:r>
              <a:rPr lang="en-US" sz="1600" dirty="0">
                <a:effectLst/>
                <a:latin typeface="Times New Roman" panose="02020603050405020304" pitchFamily="18" charset="0"/>
                <a:ea typeface="Calibri" panose="020F0502020204030204" pitchFamily="34" charset="0"/>
              </a:rPr>
              <a:t> will store the inputted information. </a:t>
            </a:r>
          </a:p>
          <a:p>
            <a:r>
              <a:rPr lang="en-US" sz="1800" dirty="0">
                <a:effectLst/>
                <a:latin typeface="Times New Roman" panose="02020603050405020304" pitchFamily="18" charset="0"/>
                <a:ea typeface="Calibri" panose="020F0502020204030204" pitchFamily="34" charset="0"/>
              </a:rPr>
              <a:t>Next the card number is looked at to make sure it is not empty, contains only numbers, and is 16 digits (See image 123). </a:t>
            </a:r>
          </a:p>
          <a:p>
            <a:pPr lvl="1"/>
            <a:r>
              <a:rPr lang="en-US" sz="1600" dirty="0">
                <a:effectLst/>
                <a:latin typeface="Times New Roman" panose="02020603050405020304" pitchFamily="18" charset="0"/>
                <a:ea typeface="Calibri" panose="020F0502020204030204" pitchFamily="34" charset="0"/>
              </a:rPr>
              <a:t>If there are no errors, then the variable $</a:t>
            </a:r>
            <a:r>
              <a:rPr lang="en-US" sz="1600" dirty="0" err="1">
                <a:effectLst/>
                <a:latin typeface="Times New Roman" panose="02020603050405020304" pitchFamily="18" charset="0"/>
                <a:ea typeface="Calibri" panose="020F0502020204030204" pitchFamily="34" charset="0"/>
              </a:rPr>
              <a:t>cardnumber</a:t>
            </a:r>
            <a:r>
              <a:rPr lang="en-US" sz="1600" dirty="0">
                <a:effectLst/>
                <a:latin typeface="Times New Roman" panose="02020603050405020304" pitchFamily="18" charset="0"/>
                <a:ea typeface="Calibri" panose="020F0502020204030204" pitchFamily="34" charset="0"/>
              </a:rPr>
              <a:t> stored the inputted value.</a:t>
            </a:r>
            <a:endParaRPr lang="en-US" dirty="0"/>
          </a:p>
        </p:txBody>
      </p:sp>
      <p:pic>
        <p:nvPicPr>
          <p:cNvPr id="6" name="Content Placeholder 5">
            <a:extLst>
              <a:ext uri="{FF2B5EF4-FFF2-40B4-BE49-F238E27FC236}">
                <a16:creationId xmlns:a16="http://schemas.microsoft.com/office/drawing/2014/main" id="{29C275F7-031F-4CC6-BDA6-D8AA86A8D541}"/>
              </a:ext>
            </a:extLst>
          </p:cNvPr>
          <p:cNvPicPr>
            <a:picLocks noGrp="1" noChangeAspect="1"/>
          </p:cNvPicPr>
          <p:nvPr>
            <p:ph sz="half" idx="2"/>
          </p:nvPr>
        </p:nvPicPr>
        <p:blipFill>
          <a:blip r:embed="rId2"/>
          <a:stretch>
            <a:fillRect/>
          </a:stretch>
        </p:blipFill>
        <p:spPr>
          <a:xfrm>
            <a:off x="6888163" y="1629582"/>
            <a:ext cx="4754562" cy="1799418"/>
          </a:xfrm>
          <a:prstGeom prst="rect">
            <a:avLst/>
          </a:prstGeom>
        </p:spPr>
      </p:pic>
      <p:pic>
        <p:nvPicPr>
          <p:cNvPr id="9" name="Picture 8">
            <a:extLst>
              <a:ext uri="{FF2B5EF4-FFF2-40B4-BE49-F238E27FC236}">
                <a16:creationId xmlns:a16="http://schemas.microsoft.com/office/drawing/2014/main" id="{9055C212-25FB-4859-8904-C914C96D92DB}"/>
              </a:ext>
            </a:extLst>
          </p:cNvPr>
          <p:cNvPicPr>
            <a:picLocks noChangeAspect="1"/>
          </p:cNvPicPr>
          <p:nvPr/>
        </p:nvPicPr>
        <p:blipFill>
          <a:blip r:embed="rId3"/>
          <a:stretch>
            <a:fillRect/>
          </a:stretch>
        </p:blipFill>
        <p:spPr>
          <a:xfrm>
            <a:off x="6493282" y="3429000"/>
            <a:ext cx="5544324" cy="476316"/>
          </a:xfrm>
          <a:prstGeom prst="rect">
            <a:avLst/>
          </a:prstGeom>
        </p:spPr>
      </p:pic>
      <p:pic>
        <p:nvPicPr>
          <p:cNvPr id="10" name="Picture 9">
            <a:extLst>
              <a:ext uri="{FF2B5EF4-FFF2-40B4-BE49-F238E27FC236}">
                <a16:creationId xmlns:a16="http://schemas.microsoft.com/office/drawing/2014/main" id="{F76CFD7D-E62E-40B8-AA46-1E54D3BF0D57}"/>
              </a:ext>
            </a:extLst>
          </p:cNvPr>
          <p:cNvPicPr>
            <a:picLocks noChangeAspect="1"/>
          </p:cNvPicPr>
          <p:nvPr/>
        </p:nvPicPr>
        <p:blipFill>
          <a:blip r:embed="rId4"/>
          <a:stretch>
            <a:fillRect/>
          </a:stretch>
        </p:blipFill>
        <p:spPr>
          <a:xfrm>
            <a:off x="6094959" y="4062185"/>
            <a:ext cx="5944115" cy="2005758"/>
          </a:xfrm>
          <a:prstGeom prst="rect">
            <a:avLst/>
          </a:prstGeom>
        </p:spPr>
      </p:pic>
      <p:pic>
        <p:nvPicPr>
          <p:cNvPr id="11" name="Picture 10">
            <a:extLst>
              <a:ext uri="{FF2B5EF4-FFF2-40B4-BE49-F238E27FC236}">
                <a16:creationId xmlns:a16="http://schemas.microsoft.com/office/drawing/2014/main" id="{4F9B1BA8-E925-4D81-91E7-D2F04605C819}"/>
              </a:ext>
            </a:extLst>
          </p:cNvPr>
          <p:cNvPicPr>
            <a:picLocks noChangeAspect="1"/>
          </p:cNvPicPr>
          <p:nvPr/>
        </p:nvPicPr>
        <p:blipFill>
          <a:blip r:embed="rId5"/>
          <a:stretch>
            <a:fillRect/>
          </a:stretch>
        </p:blipFill>
        <p:spPr>
          <a:xfrm>
            <a:off x="6323433" y="6097508"/>
            <a:ext cx="5487166" cy="476316"/>
          </a:xfrm>
          <a:prstGeom prst="rect">
            <a:avLst/>
          </a:prstGeom>
        </p:spPr>
      </p:pic>
    </p:spTree>
    <p:extLst>
      <p:ext uri="{BB962C8B-B14F-4D97-AF65-F5344CB8AC3E}">
        <p14:creationId xmlns:p14="http://schemas.microsoft.com/office/powerpoint/2010/main" val="1184521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8277-D800-4358-92A0-BC8ADA5C8521}"/>
              </a:ext>
            </a:extLst>
          </p:cNvPr>
          <p:cNvSpPr>
            <a:spLocks noGrp="1"/>
          </p:cNvSpPr>
          <p:nvPr>
            <p:ph type="title"/>
          </p:nvPr>
        </p:nvSpPr>
        <p:spPr/>
        <p:txBody>
          <a:bodyPr>
            <a:normAutofit/>
          </a:bodyPr>
          <a:lstStyle/>
          <a:p>
            <a:r>
              <a:rPr lang="en-US" dirty="0"/>
              <a:t>Project languages(s)</a:t>
            </a:r>
          </a:p>
        </p:txBody>
      </p:sp>
      <p:sp>
        <p:nvSpPr>
          <p:cNvPr id="3" name="Content Placeholder 2">
            <a:extLst>
              <a:ext uri="{FF2B5EF4-FFF2-40B4-BE49-F238E27FC236}">
                <a16:creationId xmlns:a16="http://schemas.microsoft.com/office/drawing/2014/main" id="{1BD18958-EDA7-4389-8434-64B24FF293D7}"/>
              </a:ext>
            </a:extLst>
          </p:cNvPr>
          <p:cNvSpPr>
            <a:spLocks noGrp="1"/>
          </p:cNvSpPr>
          <p:nvPr>
            <p:ph idx="1"/>
          </p:nvPr>
        </p:nvSpPr>
        <p:spPr>
          <a:xfrm>
            <a:off x="518218" y="2225366"/>
            <a:ext cx="9880979" cy="3567373"/>
          </a:xfrm>
        </p:spPr>
        <p:txBody>
          <a:bodyPr anchor="ctr">
            <a:normAutofit/>
          </a:bodyPr>
          <a:lstStyle/>
          <a:p>
            <a:r>
              <a:rPr lang="en-US" sz="2400" dirty="0">
                <a:effectLst/>
                <a:latin typeface="Times New Roman" panose="02020603050405020304" pitchFamily="18" charset="0"/>
                <a:ea typeface="Calibri" panose="020F0502020204030204" pitchFamily="34" charset="0"/>
              </a:rPr>
              <a:t>Languages used in this project are </a:t>
            </a:r>
          </a:p>
          <a:p>
            <a:pPr lvl="1"/>
            <a:r>
              <a:rPr lang="en-US" sz="1800" dirty="0">
                <a:effectLst/>
                <a:latin typeface="Times New Roman" panose="02020603050405020304" pitchFamily="18" charset="0"/>
                <a:ea typeface="Calibri" panose="020F0502020204030204" pitchFamily="34" charset="0"/>
              </a:rPr>
              <a:t>PHP</a:t>
            </a:r>
          </a:p>
          <a:p>
            <a:pPr lvl="1"/>
            <a:r>
              <a:rPr lang="en-US" sz="1800" dirty="0">
                <a:effectLst/>
                <a:latin typeface="Times New Roman" panose="02020603050405020304" pitchFamily="18" charset="0"/>
                <a:ea typeface="Calibri" panose="020F0502020204030204" pitchFamily="34" charset="0"/>
              </a:rPr>
              <a:t>JavaScript</a:t>
            </a:r>
          </a:p>
          <a:p>
            <a:pPr lvl="1"/>
            <a:r>
              <a:rPr lang="en-US" sz="1800" dirty="0">
                <a:effectLst/>
                <a:latin typeface="Times New Roman" panose="02020603050405020304" pitchFamily="18" charset="0"/>
                <a:ea typeface="Calibri" panose="020F0502020204030204" pitchFamily="34" charset="0"/>
              </a:rPr>
              <a:t>HTML</a:t>
            </a:r>
          </a:p>
          <a:p>
            <a:pPr lvl="1"/>
            <a:r>
              <a:rPr lang="en-US" sz="1800" dirty="0">
                <a:effectLst/>
                <a:latin typeface="Times New Roman" panose="02020603050405020304" pitchFamily="18" charset="0"/>
                <a:ea typeface="Calibri" panose="020F0502020204030204" pitchFamily="34" charset="0"/>
              </a:rPr>
              <a:t> CSS</a:t>
            </a:r>
          </a:p>
          <a:p>
            <a:pPr lvl="1"/>
            <a:r>
              <a:rPr lang="en-US" sz="1800" dirty="0">
                <a:latin typeface="Times New Roman" panose="02020603050405020304" pitchFamily="18" charset="0"/>
              </a:rPr>
              <a:t>jQuery</a:t>
            </a:r>
          </a:p>
          <a:p>
            <a:pPr lvl="1"/>
            <a:r>
              <a:rPr lang="en-US" sz="1800" dirty="0">
                <a:latin typeface="Times New Roman" panose="02020603050405020304" pitchFamily="18" charset="0"/>
              </a:rPr>
              <a:t>SQL</a:t>
            </a:r>
          </a:p>
          <a:p>
            <a:pPr lvl="1"/>
            <a:r>
              <a:rPr lang="en-US" sz="1800" dirty="0">
                <a:latin typeface="Times New Roman" panose="02020603050405020304" pitchFamily="18" charset="0"/>
              </a:rPr>
              <a:t>Bash Scripting Language</a:t>
            </a:r>
          </a:p>
        </p:txBody>
      </p:sp>
    </p:spTree>
    <p:extLst>
      <p:ext uri="{BB962C8B-B14F-4D97-AF65-F5344CB8AC3E}">
        <p14:creationId xmlns:p14="http://schemas.microsoft.com/office/powerpoint/2010/main" val="505112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7598C11-C501-405A-B69D-2912C3FE80B6}"/>
              </a:ext>
            </a:extLst>
          </p:cNvPr>
          <p:cNvSpPr>
            <a:spLocks noGrp="1"/>
          </p:cNvSpPr>
          <p:nvPr>
            <p:ph sz="half" idx="1"/>
          </p:nvPr>
        </p:nvSpPr>
        <p:spPr>
          <a:xfrm>
            <a:off x="466725" y="2011679"/>
            <a:ext cx="5493499" cy="4341495"/>
          </a:xfrm>
        </p:spPr>
        <p:txBody>
          <a:bodyPr>
            <a:normAutofit/>
          </a:bodyPr>
          <a:lstStyle/>
          <a:p>
            <a:r>
              <a:rPr lang="en-US" sz="1800" dirty="0">
                <a:effectLst/>
                <a:latin typeface="Times New Roman" panose="02020603050405020304" pitchFamily="18" charset="0"/>
                <a:ea typeface="Calibri" panose="020F0502020204030204" pitchFamily="34" charset="0"/>
              </a:rPr>
              <a:t>After that the expiration month is assessed to make sure it is not empty, numbers only, and is a valid month using 1-12 (See image 124). </a:t>
            </a:r>
          </a:p>
          <a:p>
            <a:pPr lvl="1"/>
            <a:r>
              <a:rPr lang="en-US" sz="1600" dirty="0">
                <a:effectLst/>
                <a:latin typeface="Times New Roman" panose="02020603050405020304" pitchFamily="18" charset="0"/>
                <a:ea typeface="Calibri" panose="020F0502020204030204" pitchFamily="34" charset="0"/>
              </a:rPr>
              <a:t>If no errors are given, then the variable $</a:t>
            </a:r>
            <a:r>
              <a:rPr lang="en-US" sz="1600" dirty="0" err="1">
                <a:effectLst/>
                <a:latin typeface="Times New Roman" panose="02020603050405020304" pitchFamily="18" charset="0"/>
                <a:ea typeface="Calibri" panose="020F0502020204030204" pitchFamily="34" charset="0"/>
              </a:rPr>
              <a:t>expmonth</a:t>
            </a:r>
            <a:r>
              <a:rPr lang="en-US" sz="1600" dirty="0">
                <a:effectLst/>
                <a:latin typeface="Times New Roman" panose="02020603050405020304" pitchFamily="18" charset="0"/>
                <a:ea typeface="Calibri" panose="020F0502020204030204" pitchFamily="34" charset="0"/>
              </a:rPr>
              <a:t> is assigned the inputted value. </a:t>
            </a:r>
          </a:p>
          <a:p>
            <a:r>
              <a:rPr lang="en-US" sz="1800" dirty="0">
                <a:effectLst/>
                <a:latin typeface="Times New Roman" panose="02020603050405020304" pitchFamily="18" charset="0"/>
                <a:ea typeface="Calibri" panose="020F0502020204030204" pitchFamily="34" charset="0"/>
              </a:rPr>
              <a:t>Then the year is checked to make sure that the field is not empty, the year is not past, it is only numbers, and only two digits (See image 125).</a:t>
            </a:r>
          </a:p>
          <a:p>
            <a:pPr lvl="1"/>
            <a:r>
              <a:rPr lang="en-US" sz="1600" dirty="0">
                <a:effectLst/>
                <a:latin typeface="Times New Roman" panose="02020603050405020304" pitchFamily="18" charset="0"/>
                <a:ea typeface="Calibri" panose="020F0502020204030204" pitchFamily="34" charset="0"/>
              </a:rPr>
              <a:t>If there are not errors, then the variable $</a:t>
            </a:r>
            <a:r>
              <a:rPr lang="en-US" sz="1600" dirty="0" err="1">
                <a:effectLst/>
                <a:latin typeface="Times New Roman" panose="02020603050405020304" pitchFamily="18" charset="0"/>
                <a:ea typeface="Calibri" panose="020F0502020204030204" pitchFamily="34" charset="0"/>
              </a:rPr>
              <a:t>expyear</a:t>
            </a:r>
            <a:r>
              <a:rPr lang="en-US" sz="1600" dirty="0">
                <a:effectLst/>
                <a:latin typeface="Times New Roman" panose="02020603050405020304" pitchFamily="18" charset="0"/>
                <a:ea typeface="Calibri" panose="020F0502020204030204" pitchFamily="34" charset="0"/>
              </a:rPr>
              <a:t> is assigned the value the user inputted.</a:t>
            </a:r>
          </a:p>
          <a:p>
            <a:r>
              <a:rPr lang="en-US" sz="1800" dirty="0">
                <a:effectLst/>
                <a:latin typeface="Times New Roman" panose="02020603050405020304" pitchFamily="18" charset="0"/>
                <a:ea typeface="Calibri" panose="020F0502020204030204" pitchFamily="34" charset="0"/>
              </a:rPr>
              <a:t>Lastly, the </a:t>
            </a:r>
            <a:r>
              <a:rPr lang="en-US" sz="1800" dirty="0" err="1">
                <a:effectLst/>
                <a:latin typeface="Times New Roman" panose="02020603050405020304" pitchFamily="18" charset="0"/>
                <a:ea typeface="Calibri" panose="020F0502020204030204" pitchFamily="34" charset="0"/>
              </a:rPr>
              <a:t>cvv</a:t>
            </a:r>
            <a:r>
              <a:rPr lang="en-US" sz="1800" dirty="0">
                <a:effectLst/>
                <a:latin typeface="Times New Roman" panose="02020603050405020304" pitchFamily="18" charset="0"/>
                <a:ea typeface="Calibri" panose="020F0502020204030204" pitchFamily="34" charset="0"/>
              </a:rPr>
              <a:t> is checked to make sure it is not empty, there are only 3 digits, and only numbers are present (See image 126). </a:t>
            </a:r>
          </a:p>
          <a:p>
            <a:pPr lvl="1"/>
            <a:r>
              <a:rPr lang="en-US" sz="1600" dirty="0">
                <a:effectLst/>
                <a:latin typeface="Times New Roman" panose="02020603050405020304" pitchFamily="18" charset="0"/>
                <a:ea typeface="Calibri" panose="020F0502020204030204" pitchFamily="34" charset="0"/>
              </a:rPr>
              <a:t>If there are no errors, then the variable $</a:t>
            </a:r>
            <a:r>
              <a:rPr lang="en-US" sz="1600" dirty="0" err="1">
                <a:effectLst/>
                <a:latin typeface="Times New Roman" panose="02020603050405020304" pitchFamily="18" charset="0"/>
                <a:ea typeface="Calibri" panose="020F0502020204030204" pitchFamily="34" charset="0"/>
              </a:rPr>
              <a:t>cvv</a:t>
            </a:r>
            <a:r>
              <a:rPr lang="en-US" sz="1600" dirty="0">
                <a:effectLst/>
                <a:latin typeface="Times New Roman" panose="02020603050405020304" pitchFamily="18" charset="0"/>
                <a:ea typeface="Calibri" panose="020F0502020204030204" pitchFamily="34" charset="0"/>
              </a:rPr>
              <a:t> is assigned the inputted value</a:t>
            </a:r>
            <a:endParaRPr lang="en-US" dirty="0"/>
          </a:p>
        </p:txBody>
      </p:sp>
      <p:pic>
        <p:nvPicPr>
          <p:cNvPr id="7" name="Content Placeholder 6">
            <a:extLst>
              <a:ext uri="{FF2B5EF4-FFF2-40B4-BE49-F238E27FC236}">
                <a16:creationId xmlns:a16="http://schemas.microsoft.com/office/drawing/2014/main" id="{63B95D0A-E3D8-476C-B442-83EB0D998DA3}"/>
              </a:ext>
            </a:extLst>
          </p:cNvPr>
          <p:cNvPicPr>
            <a:picLocks noGrp="1" noChangeAspect="1"/>
          </p:cNvPicPr>
          <p:nvPr>
            <p:ph sz="half" idx="2"/>
          </p:nvPr>
        </p:nvPicPr>
        <p:blipFill>
          <a:blip r:embed="rId2"/>
          <a:stretch>
            <a:fillRect/>
          </a:stretch>
        </p:blipFill>
        <p:spPr>
          <a:xfrm>
            <a:off x="6897688" y="1430635"/>
            <a:ext cx="4754562" cy="1672630"/>
          </a:xfrm>
          <a:prstGeom prst="rect">
            <a:avLst/>
          </a:prstGeom>
        </p:spPr>
      </p:pic>
      <p:pic>
        <p:nvPicPr>
          <p:cNvPr id="8" name="Picture 7">
            <a:extLst>
              <a:ext uri="{FF2B5EF4-FFF2-40B4-BE49-F238E27FC236}">
                <a16:creationId xmlns:a16="http://schemas.microsoft.com/office/drawing/2014/main" id="{4607284C-B918-4121-86B8-F4F1032D15D9}"/>
              </a:ext>
            </a:extLst>
          </p:cNvPr>
          <p:cNvPicPr>
            <a:picLocks noChangeAspect="1"/>
          </p:cNvPicPr>
          <p:nvPr/>
        </p:nvPicPr>
        <p:blipFill>
          <a:blip r:embed="rId3"/>
          <a:stretch>
            <a:fillRect/>
          </a:stretch>
        </p:blipFill>
        <p:spPr>
          <a:xfrm>
            <a:off x="6493281" y="3103265"/>
            <a:ext cx="5563376" cy="495369"/>
          </a:xfrm>
          <a:prstGeom prst="rect">
            <a:avLst/>
          </a:prstGeom>
        </p:spPr>
      </p:pic>
      <p:pic>
        <p:nvPicPr>
          <p:cNvPr id="12" name="Picture 11">
            <a:extLst>
              <a:ext uri="{FF2B5EF4-FFF2-40B4-BE49-F238E27FC236}">
                <a16:creationId xmlns:a16="http://schemas.microsoft.com/office/drawing/2014/main" id="{9E37CB32-8763-45FC-B5DA-AFF19E681495}"/>
              </a:ext>
            </a:extLst>
          </p:cNvPr>
          <p:cNvPicPr>
            <a:picLocks noChangeAspect="1"/>
          </p:cNvPicPr>
          <p:nvPr/>
        </p:nvPicPr>
        <p:blipFill>
          <a:blip r:embed="rId4"/>
          <a:stretch>
            <a:fillRect/>
          </a:stretch>
        </p:blipFill>
        <p:spPr>
          <a:xfrm>
            <a:off x="6231778" y="3598634"/>
            <a:ext cx="5944115" cy="2712955"/>
          </a:xfrm>
          <a:prstGeom prst="rect">
            <a:avLst/>
          </a:prstGeom>
        </p:spPr>
      </p:pic>
      <p:pic>
        <p:nvPicPr>
          <p:cNvPr id="13" name="Picture 12">
            <a:extLst>
              <a:ext uri="{FF2B5EF4-FFF2-40B4-BE49-F238E27FC236}">
                <a16:creationId xmlns:a16="http://schemas.microsoft.com/office/drawing/2014/main" id="{2B4C00D2-F59B-43D5-A4CE-A2D001854169}"/>
              </a:ext>
            </a:extLst>
          </p:cNvPr>
          <p:cNvPicPr>
            <a:picLocks noChangeAspect="1"/>
          </p:cNvPicPr>
          <p:nvPr/>
        </p:nvPicPr>
        <p:blipFill>
          <a:blip r:embed="rId5"/>
          <a:stretch>
            <a:fillRect/>
          </a:stretch>
        </p:blipFill>
        <p:spPr>
          <a:xfrm>
            <a:off x="6412620" y="6243377"/>
            <a:ext cx="5582429" cy="514422"/>
          </a:xfrm>
          <a:prstGeom prst="rect">
            <a:avLst/>
          </a:prstGeom>
        </p:spPr>
      </p:pic>
    </p:spTree>
    <p:extLst>
      <p:ext uri="{BB962C8B-B14F-4D97-AF65-F5344CB8AC3E}">
        <p14:creationId xmlns:p14="http://schemas.microsoft.com/office/powerpoint/2010/main" val="42168307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pic>
        <p:nvPicPr>
          <p:cNvPr id="6" name="Content Placeholder 5">
            <a:extLst>
              <a:ext uri="{FF2B5EF4-FFF2-40B4-BE49-F238E27FC236}">
                <a16:creationId xmlns:a16="http://schemas.microsoft.com/office/drawing/2014/main" id="{CC3499D1-557E-4C75-ACB3-D6BF2F3417C9}"/>
              </a:ext>
            </a:extLst>
          </p:cNvPr>
          <p:cNvPicPr>
            <a:picLocks noGrp="1" noChangeAspect="1"/>
          </p:cNvPicPr>
          <p:nvPr>
            <p:ph sz="half" idx="1"/>
          </p:nvPr>
        </p:nvPicPr>
        <p:blipFill>
          <a:blip r:embed="rId2"/>
          <a:stretch>
            <a:fillRect/>
          </a:stretch>
        </p:blipFill>
        <p:spPr>
          <a:xfrm>
            <a:off x="2101140" y="2113068"/>
            <a:ext cx="7987637" cy="2916510"/>
          </a:xfrm>
          <a:prstGeom prst="rect">
            <a:avLst/>
          </a:prstGeom>
        </p:spPr>
      </p:pic>
      <p:pic>
        <p:nvPicPr>
          <p:cNvPr id="9" name="Content Placeholder 8">
            <a:extLst>
              <a:ext uri="{FF2B5EF4-FFF2-40B4-BE49-F238E27FC236}">
                <a16:creationId xmlns:a16="http://schemas.microsoft.com/office/drawing/2014/main" id="{16890F5C-79F4-4D4D-8AD8-9822CE9D3DFC}"/>
              </a:ext>
            </a:extLst>
          </p:cNvPr>
          <p:cNvPicPr>
            <a:picLocks noGrp="1" noChangeAspect="1"/>
          </p:cNvPicPr>
          <p:nvPr>
            <p:ph sz="half" idx="2"/>
          </p:nvPr>
        </p:nvPicPr>
        <p:blipFill>
          <a:blip r:embed="rId3"/>
          <a:stretch>
            <a:fillRect/>
          </a:stretch>
        </p:blipFill>
        <p:spPr>
          <a:xfrm>
            <a:off x="3717678" y="5349710"/>
            <a:ext cx="4754562" cy="425781"/>
          </a:xfrm>
          <a:prstGeom prst="rect">
            <a:avLst/>
          </a:prstGeom>
        </p:spPr>
      </p:pic>
    </p:spTree>
    <p:extLst>
      <p:ext uri="{BB962C8B-B14F-4D97-AF65-F5344CB8AC3E}">
        <p14:creationId xmlns:p14="http://schemas.microsoft.com/office/powerpoint/2010/main" val="33102089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4" name="Content Placeholder 3">
            <a:extLst>
              <a:ext uri="{FF2B5EF4-FFF2-40B4-BE49-F238E27FC236}">
                <a16:creationId xmlns:a16="http://schemas.microsoft.com/office/drawing/2014/main" id="{E60A0B3B-7716-4BAA-8651-2E55A8AC2911}"/>
              </a:ext>
            </a:extLst>
          </p:cNvPr>
          <p:cNvSpPr>
            <a:spLocks noGrp="1"/>
          </p:cNvSpPr>
          <p:nvPr>
            <p:ph sz="half" idx="2"/>
          </p:nvPr>
        </p:nvSpPr>
        <p:spPr/>
        <p:txBody>
          <a:bodyPr>
            <a:normAutofit fontScale="92500"/>
          </a:bodyPr>
          <a:lstStyle/>
          <a:p>
            <a:r>
              <a:rPr lang="en-US" sz="2000" dirty="0">
                <a:effectLst/>
                <a:latin typeface="Times New Roman" panose="02020603050405020304" pitchFamily="18" charset="0"/>
                <a:ea typeface="Calibri" panose="020F0502020204030204" pitchFamily="34" charset="0"/>
              </a:rPr>
              <a:t>Then the variables that were defined earlier are brought down to be assigned to another variable, making sure the integer values are integer and the string values are string values.</a:t>
            </a:r>
          </a:p>
          <a:p>
            <a:r>
              <a:rPr lang="en-US" sz="2000" dirty="0">
                <a:effectLst/>
                <a:latin typeface="Times New Roman" panose="02020603050405020304" pitchFamily="18" charset="0"/>
                <a:ea typeface="Calibri" panose="020F0502020204030204" pitchFamily="34" charset="0"/>
              </a:rPr>
              <a:t> Additionally, it makes sure the $</a:t>
            </a:r>
            <a:r>
              <a:rPr lang="en-US" sz="2000" dirty="0" err="1">
                <a:effectLst/>
                <a:latin typeface="Times New Roman" panose="02020603050405020304" pitchFamily="18" charset="0"/>
                <a:ea typeface="Calibri" panose="020F0502020204030204" pitchFamily="34" charset="0"/>
              </a:rPr>
              <a:t>cardnumber</a:t>
            </a:r>
            <a:r>
              <a:rPr lang="en-US" sz="2000" dirty="0">
                <a:effectLst/>
                <a:latin typeface="Times New Roman" panose="02020603050405020304" pitchFamily="18" charset="0"/>
                <a:ea typeface="Calibri" panose="020F0502020204030204" pitchFamily="34" charset="0"/>
              </a:rPr>
              <a:t> variable is hashed. </a:t>
            </a:r>
          </a:p>
          <a:p>
            <a:r>
              <a:rPr lang="en-US" sz="2000" dirty="0">
                <a:effectLst/>
                <a:latin typeface="Times New Roman" panose="02020603050405020304" pitchFamily="18" charset="0"/>
                <a:ea typeface="Calibri" panose="020F0502020204030204" pitchFamily="34" charset="0"/>
              </a:rPr>
              <a:t>After this is done the statement is executed and the function history() is used. </a:t>
            </a:r>
          </a:p>
          <a:p>
            <a:r>
              <a:rPr lang="en-US" sz="2000" dirty="0">
                <a:effectLst/>
                <a:latin typeface="Times New Roman" panose="02020603050405020304" pitchFamily="18" charset="0"/>
                <a:ea typeface="Calibri" panose="020F0502020204030204" pitchFamily="34" charset="0"/>
              </a:rPr>
              <a:t>If there are errors, then an error message will display (See image 127).</a:t>
            </a:r>
            <a:endParaRPr lang="en-US" sz="2000" dirty="0"/>
          </a:p>
        </p:txBody>
      </p:sp>
      <p:sp>
        <p:nvSpPr>
          <p:cNvPr id="7" name="Content Placeholder 6">
            <a:extLst>
              <a:ext uri="{FF2B5EF4-FFF2-40B4-BE49-F238E27FC236}">
                <a16:creationId xmlns:a16="http://schemas.microsoft.com/office/drawing/2014/main" id="{8177210E-D0B8-471E-992F-677A5AF25A1C}"/>
              </a:ext>
            </a:extLst>
          </p:cNvPr>
          <p:cNvSpPr>
            <a:spLocks noGrp="1"/>
          </p:cNvSpPr>
          <p:nvPr>
            <p:ph sz="half" idx="1"/>
          </p:nvPr>
        </p:nvSpPr>
        <p:spPr>
          <a:xfrm>
            <a:off x="1205344" y="2011679"/>
            <a:ext cx="4754880" cy="4455795"/>
          </a:xfrm>
        </p:spPr>
        <p:txBody>
          <a:bodyPr>
            <a:normAutofit fontScale="92500"/>
          </a:bodyPr>
          <a:lstStyle/>
          <a:p>
            <a:r>
              <a:rPr lang="en-US" sz="1800" dirty="0">
                <a:effectLst/>
                <a:latin typeface="Times New Roman" panose="02020603050405020304" pitchFamily="18" charset="0"/>
                <a:ea typeface="Calibri" panose="020F0502020204030204" pitchFamily="34" charset="0"/>
              </a:rPr>
              <a:t>After checking for validation of user input the </a:t>
            </a:r>
            <a:r>
              <a:rPr lang="en-US" sz="1800" dirty="0" err="1">
                <a:effectLst/>
                <a:latin typeface="Times New Roman" panose="02020603050405020304" pitchFamily="18" charset="0"/>
                <a:ea typeface="Calibri" panose="020F0502020204030204" pitchFamily="34" charset="0"/>
              </a:rPr>
              <a:t>payment.php</a:t>
            </a:r>
            <a:r>
              <a:rPr lang="en-US" sz="1800" dirty="0">
                <a:effectLst/>
                <a:latin typeface="Times New Roman" panose="02020603050405020304" pitchFamily="18" charset="0"/>
                <a:ea typeface="Calibri" panose="020F0502020204030204" pitchFamily="34" charset="0"/>
              </a:rPr>
              <a:t> file checks to see if there were any errors. </a:t>
            </a:r>
          </a:p>
          <a:p>
            <a:r>
              <a:rPr lang="en-US" sz="1800" dirty="0">
                <a:effectLst/>
                <a:latin typeface="Times New Roman" panose="02020603050405020304" pitchFamily="18" charset="0"/>
                <a:ea typeface="Calibri" panose="020F0502020204030204" pitchFamily="34" charset="0"/>
              </a:rPr>
              <a:t>If there are no errors, then the variable $query is assigned an INSERT statement to insert into the payment table the </a:t>
            </a:r>
            <a:r>
              <a:rPr lang="en-US" sz="1800" dirty="0" err="1">
                <a:effectLst/>
                <a:latin typeface="Times New Roman" panose="02020603050405020304" pitchFamily="18" charset="0"/>
                <a:ea typeface="Calibri" panose="020F0502020204030204" pitchFamily="34" charset="0"/>
              </a:rPr>
              <a:t>cust_id</a:t>
            </a:r>
            <a:r>
              <a:rPr lang="en-US" sz="1800" dirty="0">
                <a:effectLst/>
                <a:latin typeface="Times New Roman" panose="02020603050405020304" pitchFamily="18" charset="0"/>
                <a:ea typeface="Calibri" panose="020F0502020204030204" pitchFamily="34" charset="0"/>
              </a:rPr>
              <a:t>, card name, card number, expiration month, expiration year, </a:t>
            </a:r>
            <a:r>
              <a:rPr lang="en-US" sz="1800" dirty="0" err="1">
                <a:effectLst/>
                <a:latin typeface="Times New Roman" panose="02020603050405020304" pitchFamily="18" charset="0"/>
                <a:ea typeface="Calibri" panose="020F0502020204030204" pitchFamily="34" charset="0"/>
              </a:rPr>
              <a:t>cvv</a:t>
            </a:r>
            <a:r>
              <a:rPr lang="en-US" sz="1800" dirty="0">
                <a:effectLst/>
                <a:latin typeface="Times New Roman" panose="02020603050405020304" pitchFamily="18" charset="0"/>
                <a:ea typeface="Calibri" panose="020F0502020204030204" pitchFamily="34" charset="0"/>
              </a:rPr>
              <a:t>, address, state, zip, and city unknown values we get from the input. </a:t>
            </a:r>
          </a:p>
          <a:p>
            <a:r>
              <a:rPr lang="en-US" sz="1800" dirty="0">
                <a:effectLst/>
                <a:latin typeface="Times New Roman" panose="02020603050405020304" pitchFamily="18" charset="0"/>
                <a:ea typeface="Calibri" panose="020F0502020204030204" pitchFamily="34" charset="0"/>
              </a:rPr>
              <a:t>Next the statement is prepared so we can connect to the database and use the insert statement. </a:t>
            </a:r>
          </a:p>
          <a:p>
            <a:r>
              <a:rPr lang="en-US" sz="1800" dirty="0">
                <a:effectLst/>
                <a:latin typeface="Times New Roman" panose="02020603050405020304" pitchFamily="18" charset="0"/>
                <a:ea typeface="Calibri" panose="020F0502020204030204" pitchFamily="34" charset="0"/>
              </a:rPr>
              <a:t>Next, we bind unknown variables to the variables we need to make sure that only 10 items are used. </a:t>
            </a:r>
          </a:p>
          <a:p>
            <a:r>
              <a:rPr lang="en-US" dirty="0">
                <a:latin typeface="Times New Roman" panose="02020603050405020304" pitchFamily="18" charset="0"/>
                <a:cs typeface="Times New Roman" panose="02020603050405020304" pitchFamily="18" charset="0"/>
              </a:rPr>
              <a:t>This</a:t>
            </a:r>
            <a:r>
              <a:rPr lang="en-US" dirty="0"/>
              <a:t> </a:t>
            </a:r>
            <a:r>
              <a:rPr lang="en-US" sz="2000" dirty="0">
                <a:effectLst/>
                <a:latin typeface="Times New Roman" panose="02020603050405020304" pitchFamily="18" charset="0"/>
                <a:ea typeface="Calibri" panose="020F0502020204030204" pitchFamily="34" charset="0"/>
              </a:rPr>
              <a:t>is used to help prevent XSS and SQL injections</a:t>
            </a:r>
            <a:endParaRPr lang="en-US" dirty="0"/>
          </a:p>
        </p:txBody>
      </p:sp>
    </p:spTree>
    <p:extLst>
      <p:ext uri="{BB962C8B-B14F-4D97-AF65-F5344CB8AC3E}">
        <p14:creationId xmlns:p14="http://schemas.microsoft.com/office/powerpoint/2010/main" val="27732131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pic>
        <p:nvPicPr>
          <p:cNvPr id="5" name="Content Placeholder 4">
            <a:extLst>
              <a:ext uri="{FF2B5EF4-FFF2-40B4-BE49-F238E27FC236}">
                <a16:creationId xmlns:a16="http://schemas.microsoft.com/office/drawing/2014/main" id="{4D8A1F67-B8CE-4A3C-89F6-D5152D137B29}"/>
              </a:ext>
            </a:extLst>
          </p:cNvPr>
          <p:cNvPicPr>
            <a:picLocks noGrp="1" noChangeAspect="1"/>
          </p:cNvPicPr>
          <p:nvPr>
            <p:ph sz="half" idx="2"/>
          </p:nvPr>
        </p:nvPicPr>
        <p:blipFill>
          <a:blip r:embed="rId2"/>
          <a:stretch>
            <a:fillRect/>
          </a:stretch>
        </p:blipFill>
        <p:spPr>
          <a:xfrm>
            <a:off x="3717678" y="5646567"/>
            <a:ext cx="4754562" cy="308316"/>
          </a:xfrm>
          <a:prstGeom prst="rect">
            <a:avLst/>
          </a:prstGeom>
        </p:spPr>
      </p:pic>
      <p:pic>
        <p:nvPicPr>
          <p:cNvPr id="3" name="Content Placeholder 2">
            <a:extLst>
              <a:ext uri="{FF2B5EF4-FFF2-40B4-BE49-F238E27FC236}">
                <a16:creationId xmlns:a16="http://schemas.microsoft.com/office/drawing/2014/main" id="{AEF371A1-AE4A-488F-8839-97CB56E649FC}"/>
              </a:ext>
            </a:extLst>
          </p:cNvPr>
          <p:cNvPicPr>
            <a:picLocks noGrp="1" noChangeAspect="1"/>
          </p:cNvPicPr>
          <p:nvPr>
            <p:ph sz="half" idx="1"/>
          </p:nvPr>
        </p:nvPicPr>
        <p:blipFill>
          <a:blip r:embed="rId3"/>
          <a:stretch>
            <a:fillRect/>
          </a:stretch>
        </p:blipFill>
        <p:spPr>
          <a:xfrm>
            <a:off x="2843212" y="2292719"/>
            <a:ext cx="6300787" cy="2772346"/>
          </a:xfrm>
          <a:prstGeom prst="rect">
            <a:avLst/>
          </a:prstGeom>
        </p:spPr>
      </p:pic>
    </p:spTree>
    <p:extLst>
      <p:ext uri="{BB962C8B-B14F-4D97-AF65-F5344CB8AC3E}">
        <p14:creationId xmlns:p14="http://schemas.microsoft.com/office/powerpoint/2010/main" val="2287259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pic>
        <p:nvPicPr>
          <p:cNvPr id="9" name="Content Placeholder 8">
            <a:extLst>
              <a:ext uri="{FF2B5EF4-FFF2-40B4-BE49-F238E27FC236}">
                <a16:creationId xmlns:a16="http://schemas.microsoft.com/office/drawing/2014/main" id="{2AEF46DA-EE9F-4BA1-A8FF-9320F87B0ACD}"/>
              </a:ext>
            </a:extLst>
          </p:cNvPr>
          <p:cNvPicPr>
            <a:picLocks noGrp="1" noChangeAspect="1"/>
          </p:cNvPicPr>
          <p:nvPr>
            <p:ph sz="half" idx="2"/>
          </p:nvPr>
        </p:nvPicPr>
        <p:blipFill>
          <a:blip r:embed="rId2"/>
          <a:stretch>
            <a:fillRect/>
          </a:stretch>
        </p:blipFill>
        <p:spPr>
          <a:xfrm>
            <a:off x="6659563" y="2210586"/>
            <a:ext cx="4754562" cy="2989278"/>
          </a:xfrm>
          <a:prstGeom prst="rect">
            <a:avLst/>
          </a:prstGeom>
        </p:spPr>
      </p:pic>
      <p:sp>
        <p:nvSpPr>
          <p:cNvPr id="8" name="Content Placeholder 7">
            <a:extLst>
              <a:ext uri="{FF2B5EF4-FFF2-40B4-BE49-F238E27FC236}">
                <a16:creationId xmlns:a16="http://schemas.microsoft.com/office/drawing/2014/main" id="{95CD7C00-CC43-4660-9BEE-DD270C86E982}"/>
              </a:ext>
            </a:extLst>
          </p:cNvPr>
          <p:cNvSpPr>
            <a:spLocks noGrp="1"/>
          </p:cNvSpPr>
          <p:nvPr>
            <p:ph sz="half" idx="1"/>
          </p:nvPr>
        </p:nvSpPr>
        <p:spPr>
          <a:xfrm>
            <a:off x="276225" y="2011680"/>
            <a:ext cx="5683999" cy="4562144"/>
          </a:xfrm>
        </p:spPr>
        <p:txBody>
          <a:bodyPr>
            <a:normAutofit fontScale="92500"/>
          </a:bodyPr>
          <a:lstStyle/>
          <a:p>
            <a:r>
              <a:rPr lang="en-US" sz="1800" dirty="0">
                <a:effectLst/>
                <a:latin typeface="Times New Roman" panose="02020603050405020304" pitchFamily="18" charset="0"/>
                <a:ea typeface="Calibri" panose="020F0502020204030204" pitchFamily="34" charset="0"/>
              </a:rPr>
              <a:t>The history() function is only brought in on the </a:t>
            </a:r>
            <a:r>
              <a:rPr lang="en-US" sz="1800" dirty="0" err="1">
                <a:effectLst/>
                <a:latin typeface="Times New Roman" panose="02020603050405020304" pitchFamily="18" charset="0"/>
                <a:ea typeface="Calibri" panose="020F0502020204030204" pitchFamily="34" charset="0"/>
              </a:rPr>
              <a:t>payment.php</a:t>
            </a:r>
            <a:r>
              <a:rPr lang="en-US" sz="1800" dirty="0">
                <a:effectLst/>
                <a:latin typeface="Times New Roman" panose="02020603050405020304" pitchFamily="18" charset="0"/>
                <a:ea typeface="Calibri" panose="020F0502020204030204" pitchFamily="34" charset="0"/>
              </a:rPr>
              <a:t> page, so I am going to talk about that one right now before we move on to the rest of the </a:t>
            </a:r>
            <a:r>
              <a:rPr lang="en-US" sz="1800" dirty="0" err="1">
                <a:effectLst/>
                <a:latin typeface="Times New Roman" panose="02020603050405020304" pitchFamily="18" charset="0"/>
                <a:ea typeface="Calibri" panose="020F0502020204030204" pitchFamily="34" charset="0"/>
              </a:rPr>
              <a:t>payment.php</a:t>
            </a:r>
            <a:r>
              <a:rPr lang="en-US" sz="1800" dirty="0">
                <a:effectLst/>
                <a:latin typeface="Times New Roman" panose="02020603050405020304" pitchFamily="18" charset="0"/>
                <a:ea typeface="Calibri" panose="020F0502020204030204" pitchFamily="34" charset="0"/>
              </a:rPr>
              <a:t> page. </a:t>
            </a:r>
          </a:p>
          <a:p>
            <a:r>
              <a:rPr lang="en-US" sz="1800" dirty="0">
                <a:effectLst/>
                <a:latin typeface="Times New Roman" panose="02020603050405020304" pitchFamily="18" charset="0"/>
                <a:ea typeface="Calibri" panose="020F0502020204030204" pitchFamily="34" charset="0"/>
              </a:rPr>
              <a:t>This function is used to get the values from the cart and insert it into the history table when moving from the </a:t>
            </a:r>
            <a:r>
              <a:rPr lang="en-US" sz="1800" dirty="0" err="1">
                <a:effectLst/>
                <a:latin typeface="Times New Roman" panose="02020603050405020304" pitchFamily="18" charset="0"/>
                <a:ea typeface="Calibri" panose="020F0502020204030204" pitchFamily="34" charset="0"/>
              </a:rPr>
              <a:t>payment.php</a:t>
            </a:r>
            <a:r>
              <a:rPr lang="en-US" sz="1800" dirty="0">
                <a:effectLst/>
                <a:latin typeface="Times New Roman" panose="02020603050405020304" pitchFamily="18" charset="0"/>
                <a:ea typeface="Calibri" panose="020F0502020204030204" pitchFamily="34" charset="0"/>
              </a:rPr>
              <a:t> page to the </a:t>
            </a:r>
            <a:r>
              <a:rPr lang="en-US" sz="1800" dirty="0" err="1">
                <a:effectLst/>
                <a:latin typeface="Times New Roman" panose="02020603050405020304" pitchFamily="18" charset="0"/>
                <a:ea typeface="Calibri" panose="020F0502020204030204" pitchFamily="34" charset="0"/>
              </a:rPr>
              <a:t>success.php</a:t>
            </a:r>
            <a:r>
              <a:rPr lang="en-US" sz="1800" dirty="0">
                <a:effectLst/>
                <a:latin typeface="Times New Roman" panose="02020603050405020304" pitchFamily="18" charset="0"/>
                <a:ea typeface="Calibri" panose="020F0502020204030204" pitchFamily="34" charset="0"/>
              </a:rPr>
              <a:t> page (See image 128). </a:t>
            </a:r>
          </a:p>
          <a:p>
            <a:r>
              <a:rPr lang="en-US" sz="1800" dirty="0">
                <a:effectLst/>
                <a:latin typeface="Times New Roman" panose="02020603050405020304" pitchFamily="18" charset="0"/>
                <a:ea typeface="Calibri" panose="020F0502020204030204" pitchFamily="34" charset="0"/>
              </a:rPr>
              <a:t>This function uses the global $con variable that is used to connect to the database. </a:t>
            </a:r>
          </a:p>
          <a:p>
            <a:r>
              <a:rPr lang="en-US" sz="1800" dirty="0">
                <a:effectLst/>
                <a:latin typeface="Times New Roman" panose="02020603050405020304" pitchFamily="18" charset="0"/>
                <a:ea typeface="Calibri" panose="020F0502020204030204" pitchFamily="34" charset="0"/>
              </a:rPr>
              <a:t>The $id variable is assigned the </a:t>
            </a:r>
            <a:r>
              <a:rPr lang="en-US" sz="1800" dirty="0" err="1">
                <a:effectLst/>
                <a:latin typeface="Times New Roman" panose="02020603050405020304" pitchFamily="18" charset="0"/>
                <a:ea typeface="Calibri" panose="020F0502020204030204" pitchFamily="34" charset="0"/>
              </a:rPr>
              <a:t>cust_id</a:t>
            </a:r>
            <a:r>
              <a:rPr lang="en-US" sz="1800" dirty="0">
                <a:effectLst/>
                <a:latin typeface="Times New Roman" panose="02020603050405020304" pitchFamily="18" charset="0"/>
                <a:ea typeface="Calibri" panose="020F0502020204030204" pitchFamily="34" charset="0"/>
              </a:rPr>
              <a:t> that was acquired when the user logged into the website. </a:t>
            </a:r>
          </a:p>
          <a:p>
            <a:r>
              <a:rPr lang="en-US" sz="1800" dirty="0">
                <a:effectLst/>
                <a:latin typeface="Times New Roman" panose="02020603050405020304" pitchFamily="18" charset="0"/>
                <a:ea typeface="Calibri" panose="020F0502020204030204" pitchFamily="34" charset="0"/>
              </a:rPr>
              <a:t>The variable $</a:t>
            </a:r>
            <a:r>
              <a:rPr lang="en-US" sz="1800" dirty="0" err="1">
                <a:effectLst/>
                <a:latin typeface="Times New Roman" panose="02020603050405020304" pitchFamily="18" charset="0"/>
                <a:ea typeface="Calibri" panose="020F0502020204030204" pitchFamily="34" charset="0"/>
              </a:rPr>
              <a:t>conf_number</a:t>
            </a:r>
            <a:r>
              <a:rPr lang="en-US" sz="1800" dirty="0">
                <a:effectLst/>
                <a:latin typeface="Times New Roman" panose="02020603050405020304" pitchFamily="18" charset="0"/>
                <a:ea typeface="Calibri" panose="020F0502020204030204" pitchFamily="34" charset="0"/>
              </a:rPr>
              <a:t> is assigned to the </a:t>
            </a:r>
            <a:r>
              <a:rPr lang="en-US" sz="1800" dirty="0" err="1">
                <a:effectLst/>
                <a:latin typeface="Times New Roman" panose="02020603050405020304" pitchFamily="18" charset="0"/>
                <a:ea typeface="Calibri" panose="020F0502020204030204" pitchFamily="34" charset="0"/>
              </a:rPr>
              <a:t>confirmationNum</a:t>
            </a:r>
            <a:r>
              <a:rPr lang="en-US" sz="1800" dirty="0">
                <a:effectLst/>
                <a:latin typeface="Times New Roman" panose="02020603050405020304" pitchFamily="18" charset="0"/>
                <a:ea typeface="Calibri" panose="020F0502020204030204" pitchFamily="34" charset="0"/>
              </a:rPr>
              <a:t>() function that I will go in more detail about later. </a:t>
            </a:r>
          </a:p>
          <a:p>
            <a:r>
              <a:rPr lang="en-US" sz="1800" dirty="0">
                <a:effectLst/>
                <a:latin typeface="Times New Roman" panose="02020603050405020304" pitchFamily="18" charset="0"/>
                <a:ea typeface="Calibri" panose="020F0502020204030204" pitchFamily="34" charset="0"/>
              </a:rPr>
              <a:t>Next an array is declared and the variable $count is assigned to 0.</a:t>
            </a:r>
            <a:endParaRPr lang="en-US" dirty="0"/>
          </a:p>
        </p:txBody>
      </p:sp>
      <p:pic>
        <p:nvPicPr>
          <p:cNvPr id="10" name="Picture 9">
            <a:extLst>
              <a:ext uri="{FF2B5EF4-FFF2-40B4-BE49-F238E27FC236}">
                <a16:creationId xmlns:a16="http://schemas.microsoft.com/office/drawing/2014/main" id="{24A548B3-31E4-4746-BBBA-72903D28BE37}"/>
              </a:ext>
            </a:extLst>
          </p:cNvPr>
          <p:cNvPicPr>
            <a:picLocks noChangeAspect="1"/>
          </p:cNvPicPr>
          <p:nvPr/>
        </p:nvPicPr>
        <p:blipFill>
          <a:blip r:embed="rId3"/>
          <a:stretch>
            <a:fillRect/>
          </a:stretch>
        </p:blipFill>
        <p:spPr>
          <a:xfrm>
            <a:off x="6883893" y="5446040"/>
            <a:ext cx="4305901" cy="342948"/>
          </a:xfrm>
          <a:prstGeom prst="rect">
            <a:avLst/>
          </a:prstGeom>
        </p:spPr>
      </p:pic>
    </p:spTree>
    <p:extLst>
      <p:ext uri="{BB962C8B-B14F-4D97-AF65-F5344CB8AC3E}">
        <p14:creationId xmlns:p14="http://schemas.microsoft.com/office/powerpoint/2010/main" val="22222056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8" name="Content Placeholder 7">
            <a:extLst>
              <a:ext uri="{FF2B5EF4-FFF2-40B4-BE49-F238E27FC236}">
                <a16:creationId xmlns:a16="http://schemas.microsoft.com/office/drawing/2014/main" id="{95CD7C00-CC43-4660-9BEE-DD270C86E982}"/>
              </a:ext>
            </a:extLst>
          </p:cNvPr>
          <p:cNvSpPr>
            <a:spLocks noGrp="1"/>
          </p:cNvSpPr>
          <p:nvPr>
            <p:ph sz="half" idx="1"/>
          </p:nvPr>
        </p:nvSpPr>
        <p:spPr>
          <a:xfrm>
            <a:off x="276225" y="2011680"/>
            <a:ext cx="5683999" cy="4562144"/>
          </a:xfrm>
        </p:spPr>
        <p:txBody>
          <a:bodyPr>
            <a:normAutofit/>
          </a:bodyPr>
          <a:lstStyle/>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select statement is assigned to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get_history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variable that gets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bookid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ip_add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cust_id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from the cart matching the unknown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cust_id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rPr>
              <a:t>$get info is a prepared statement that is used to connect to the database to execute the SELECT statement assigned to $</a:t>
            </a:r>
            <a:r>
              <a:rPr lang="en-US" sz="1800" dirty="0" err="1">
                <a:effectLst/>
                <a:latin typeface="Times New Roman" panose="02020603050405020304" pitchFamily="18" charset="0"/>
                <a:ea typeface="Calibri" panose="020F0502020204030204" pitchFamily="34" charset="0"/>
              </a:rPr>
              <a:t>get_history</a:t>
            </a:r>
            <a:r>
              <a:rPr lang="en-US" sz="1800" dirty="0">
                <a:effectLst/>
                <a:latin typeface="Times New Roman" panose="02020603050405020304" pitchFamily="18" charset="0"/>
                <a:ea typeface="Calibri" panose="020F0502020204030204" pitchFamily="34" charset="0"/>
              </a:rPr>
              <a:t>. </a:t>
            </a:r>
          </a:p>
          <a:p>
            <a:pPr marL="0" marR="0">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rPr>
              <a:t>Next the statement is bound to make sure only one variable is used for the $id variable, to prevent SQL injections and XSS injections. </a:t>
            </a:r>
          </a:p>
          <a:p>
            <a:pPr marL="0" marR="0">
              <a:lnSpc>
                <a:spcPct val="100000"/>
              </a:lnSpc>
              <a:spcBef>
                <a:spcPts val="0"/>
              </a:spcBef>
              <a:spcAft>
                <a:spcPts val="800"/>
              </a:spcAft>
            </a:pPr>
            <a:r>
              <a:rPr lang="en-US" sz="1800" dirty="0">
                <a:effectLst/>
                <a:latin typeface="Times New Roman" panose="02020603050405020304" pitchFamily="18" charset="0"/>
                <a:ea typeface="Calibri" panose="020F0502020204030204" pitchFamily="34" charset="0"/>
              </a:rPr>
              <a:t>Then the statement is executed, and the results are bound to the appropriate variables.</a:t>
            </a:r>
            <a:endParaRPr lang="en-US" dirty="0"/>
          </a:p>
        </p:txBody>
      </p:sp>
      <p:sp>
        <p:nvSpPr>
          <p:cNvPr id="4" name="Content Placeholder 3">
            <a:extLst>
              <a:ext uri="{FF2B5EF4-FFF2-40B4-BE49-F238E27FC236}">
                <a16:creationId xmlns:a16="http://schemas.microsoft.com/office/drawing/2014/main" id="{212191E1-8DDD-45FF-AD14-65D68EF65F7F}"/>
              </a:ext>
            </a:extLst>
          </p:cNvPr>
          <p:cNvSpPr>
            <a:spLocks noGrp="1"/>
          </p:cNvSpPr>
          <p:nvPr>
            <p:ph sz="half" idx="2"/>
          </p:nvPr>
        </p:nvSpPr>
        <p:spPr/>
        <p:txBody>
          <a:bodyPr>
            <a:normAutofit/>
          </a:bodyPr>
          <a:lstStyle/>
          <a:p>
            <a:r>
              <a:rPr lang="en-US" sz="1800" dirty="0">
                <a:effectLst/>
                <a:latin typeface="Times New Roman" panose="02020603050405020304" pitchFamily="18" charset="0"/>
                <a:ea typeface="Calibri" panose="020F0502020204030204" pitchFamily="34" charset="0"/>
              </a:rPr>
              <a:t>A while statement is used to fetch the results and store then in an array then the $count variable is increased by 1. </a:t>
            </a:r>
            <a:endParaRPr lang="en-US" sz="1800" dirty="0">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The statement is then closed so the next query can be executed. </a:t>
            </a:r>
          </a:p>
          <a:p>
            <a:r>
              <a:rPr lang="en-US" sz="1800" dirty="0">
                <a:effectLst/>
                <a:latin typeface="Times New Roman" panose="02020603050405020304" pitchFamily="18" charset="0"/>
                <a:ea typeface="Calibri" panose="020F0502020204030204" pitchFamily="34" charset="0"/>
              </a:rPr>
              <a:t>A for loop is used to increment through the array and place the status as ordered with the information from the array. </a:t>
            </a:r>
          </a:p>
          <a:p>
            <a:r>
              <a:rPr lang="en-US" sz="1800" dirty="0">
                <a:effectLst/>
                <a:latin typeface="Times New Roman" panose="02020603050405020304" pitchFamily="18" charset="0"/>
                <a:ea typeface="Calibri" panose="020F0502020204030204" pitchFamily="34" charset="0"/>
              </a:rPr>
              <a:t>An INSERT statement is used to insert the values from the input into the history table. </a:t>
            </a:r>
          </a:p>
          <a:p>
            <a:r>
              <a:rPr lang="en-US" sz="1800" dirty="0">
                <a:effectLst/>
                <a:latin typeface="Times New Roman" panose="02020603050405020304" pitchFamily="18" charset="0"/>
                <a:ea typeface="Calibri" panose="020F0502020204030204" pitchFamily="34" charset="0"/>
              </a:rPr>
              <a:t>The statement is prepared for connecting to the database to execute the INSERT statement.</a:t>
            </a:r>
            <a:endParaRPr lang="en-US" dirty="0"/>
          </a:p>
        </p:txBody>
      </p:sp>
    </p:spTree>
    <p:extLst>
      <p:ext uri="{BB962C8B-B14F-4D97-AF65-F5344CB8AC3E}">
        <p14:creationId xmlns:p14="http://schemas.microsoft.com/office/powerpoint/2010/main" val="3092525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8" name="Content Placeholder 7">
            <a:extLst>
              <a:ext uri="{FF2B5EF4-FFF2-40B4-BE49-F238E27FC236}">
                <a16:creationId xmlns:a16="http://schemas.microsoft.com/office/drawing/2014/main" id="{95CD7C00-CC43-4660-9BEE-DD270C86E982}"/>
              </a:ext>
            </a:extLst>
          </p:cNvPr>
          <p:cNvSpPr>
            <a:spLocks noGrp="1"/>
          </p:cNvSpPr>
          <p:nvPr>
            <p:ph sz="half" idx="1"/>
          </p:nvPr>
        </p:nvSpPr>
        <p:spPr>
          <a:xfrm>
            <a:off x="276225" y="2011680"/>
            <a:ext cx="5683999" cy="4562144"/>
          </a:xfrm>
        </p:spPr>
        <p:txBody>
          <a:bodyPr>
            <a:normAutofit/>
          </a:bodyPr>
          <a:lstStyle/>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Then the parameters are bound to make sure we only have five unknown variables to insert into the table. If we cannot bind the parameters, then an error will occur (See image 129). </a:t>
            </a:r>
          </a:p>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the history function does not work, then errors will be displayed. </a:t>
            </a:r>
          </a:p>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Lastly, this method will delete the books from the cart table by making a DELETE statement that deletes the information depending on the customers ID. </a:t>
            </a:r>
          </a:p>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statement will be prepared to connect to the database and execute the prepared statement. </a:t>
            </a:r>
          </a:p>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statement is then bound and executed to delete the information from the table (See image 129).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dirty="0"/>
          </a:p>
        </p:txBody>
      </p:sp>
      <p:pic>
        <p:nvPicPr>
          <p:cNvPr id="3" name="Content Placeholder 2">
            <a:extLst>
              <a:ext uri="{FF2B5EF4-FFF2-40B4-BE49-F238E27FC236}">
                <a16:creationId xmlns:a16="http://schemas.microsoft.com/office/drawing/2014/main" id="{E32F8464-E54F-4740-94FF-821CDA4517B3}"/>
              </a:ext>
            </a:extLst>
          </p:cNvPr>
          <p:cNvPicPr>
            <a:picLocks noGrp="1" noChangeAspect="1"/>
          </p:cNvPicPr>
          <p:nvPr>
            <p:ph sz="half" idx="2"/>
          </p:nvPr>
        </p:nvPicPr>
        <p:blipFill>
          <a:blip r:embed="rId2"/>
          <a:stretch>
            <a:fillRect/>
          </a:stretch>
        </p:blipFill>
        <p:spPr>
          <a:xfrm>
            <a:off x="5855377" y="2510375"/>
            <a:ext cx="6060398" cy="2554690"/>
          </a:xfrm>
          <a:prstGeom prst="rect">
            <a:avLst/>
          </a:prstGeom>
        </p:spPr>
      </p:pic>
      <p:pic>
        <p:nvPicPr>
          <p:cNvPr id="5" name="Picture 4">
            <a:extLst>
              <a:ext uri="{FF2B5EF4-FFF2-40B4-BE49-F238E27FC236}">
                <a16:creationId xmlns:a16="http://schemas.microsoft.com/office/drawing/2014/main" id="{DA704DFB-25E4-49FF-AD5E-8C5B3D496102}"/>
              </a:ext>
            </a:extLst>
          </p:cNvPr>
          <p:cNvPicPr>
            <a:picLocks noChangeAspect="1"/>
          </p:cNvPicPr>
          <p:nvPr/>
        </p:nvPicPr>
        <p:blipFill>
          <a:blip r:embed="rId3"/>
          <a:stretch>
            <a:fillRect/>
          </a:stretch>
        </p:blipFill>
        <p:spPr>
          <a:xfrm>
            <a:off x="6608783" y="5201767"/>
            <a:ext cx="4553585" cy="304843"/>
          </a:xfrm>
          <a:prstGeom prst="rect">
            <a:avLst/>
          </a:prstGeom>
        </p:spPr>
      </p:pic>
    </p:spTree>
    <p:extLst>
      <p:ext uri="{BB962C8B-B14F-4D97-AF65-F5344CB8AC3E}">
        <p14:creationId xmlns:p14="http://schemas.microsoft.com/office/powerpoint/2010/main" val="14615470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8" name="Content Placeholder 7">
            <a:extLst>
              <a:ext uri="{FF2B5EF4-FFF2-40B4-BE49-F238E27FC236}">
                <a16:creationId xmlns:a16="http://schemas.microsoft.com/office/drawing/2014/main" id="{95CD7C00-CC43-4660-9BEE-DD270C86E982}"/>
              </a:ext>
            </a:extLst>
          </p:cNvPr>
          <p:cNvSpPr>
            <a:spLocks noGrp="1"/>
          </p:cNvSpPr>
          <p:nvPr>
            <p:ph sz="half" idx="1"/>
          </p:nvPr>
        </p:nvSpPr>
        <p:spPr>
          <a:xfrm>
            <a:off x="276225" y="2011680"/>
            <a:ext cx="5683999" cy="4562144"/>
          </a:xfrm>
        </p:spPr>
        <p:txBody>
          <a:bodyPr>
            <a:normAutofit/>
          </a:bodyPr>
          <a:lstStyle/>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The function </a:t>
            </a:r>
            <a:r>
              <a:rPr lang="en-US" sz="1800" dirty="0" err="1">
                <a:effectLst/>
                <a:latin typeface="Times New Roman" panose="02020603050405020304" pitchFamily="18" charset="0"/>
                <a:ea typeface="Calibri" panose="020F0502020204030204" pitchFamily="34" charset="0"/>
              </a:rPr>
              <a:t>confirmationNum</a:t>
            </a:r>
            <a:r>
              <a:rPr lang="en-US" sz="1800" dirty="0">
                <a:effectLst/>
                <a:latin typeface="Times New Roman" panose="02020603050405020304" pitchFamily="18" charset="0"/>
                <a:ea typeface="Calibri" panose="020F0502020204030204" pitchFamily="34" charset="0"/>
              </a:rPr>
              <a:t>() used in the history() function creates a unique confirmation number (See image 130) so every order has a different number. </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The global variable $con is used to connect to the database. The $id variable is assigned the number one and the $</a:t>
            </a:r>
            <a:r>
              <a:rPr lang="en-US" sz="1800" dirty="0" err="1">
                <a:effectLst/>
                <a:latin typeface="Times New Roman" panose="02020603050405020304" pitchFamily="18" charset="0"/>
                <a:ea typeface="Calibri" panose="020F0502020204030204" pitchFamily="34" charset="0"/>
              </a:rPr>
              <a:t>newConfNum</a:t>
            </a:r>
            <a:r>
              <a:rPr lang="en-US" sz="1800" dirty="0">
                <a:effectLst/>
                <a:latin typeface="Times New Roman" panose="02020603050405020304" pitchFamily="18" charset="0"/>
                <a:ea typeface="Calibri" panose="020F0502020204030204" pitchFamily="34" charset="0"/>
              </a:rPr>
              <a:t> variable is assigned zero. </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A SELECT statement is used to get the </a:t>
            </a:r>
            <a:r>
              <a:rPr lang="en-US" sz="1800" dirty="0" err="1">
                <a:effectLst/>
                <a:latin typeface="Times New Roman" panose="02020603050405020304" pitchFamily="18" charset="0"/>
                <a:ea typeface="Calibri" panose="020F0502020204030204" pitchFamily="34" charset="0"/>
              </a:rPr>
              <a:t>conf_num</a:t>
            </a:r>
            <a:r>
              <a:rPr lang="en-US" sz="1800" dirty="0">
                <a:effectLst/>
                <a:latin typeface="Times New Roman" panose="02020603050405020304" pitchFamily="18" charset="0"/>
                <a:ea typeface="Calibri" panose="020F0502020204030204" pitchFamily="34" charset="0"/>
              </a:rPr>
              <a:t> from the </a:t>
            </a:r>
            <a:r>
              <a:rPr lang="en-US" sz="1800" dirty="0" err="1">
                <a:effectLst/>
                <a:latin typeface="Times New Roman" panose="02020603050405020304" pitchFamily="18" charset="0"/>
                <a:ea typeface="Calibri" panose="020F0502020204030204" pitchFamily="34" charset="0"/>
              </a:rPr>
              <a:t>ConfNum</a:t>
            </a:r>
            <a:r>
              <a:rPr lang="en-US" sz="1800" dirty="0">
                <a:effectLst/>
                <a:latin typeface="Times New Roman" panose="02020603050405020304" pitchFamily="18" charset="0"/>
                <a:ea typeface="Calibri" panose="020F0502020204030204" pitchFamily="34" charset="0"/>
              </a:rPr>
              <a:t> table where the </a:t>
            </a:r>
            <a:r>
              <a:rPr lang="en-US" sz="1800" dirty="0" err="1">
                <a:effectLst/>
                <a:latin typeface="Times New Roman" panose="02020603050405020304" pitchFamily="18" charset="0"/>
                <a:ea typeface="Calibri" panose="020F0502020204030204" pitchFamily="34" charset="0"/>
              </a:rPr>
              <a:t>ConfNum_id</a:t>
            </a:r>
            <a:r>
              <a:rPr lang="en-US" sz="1800" dirty="0">
                <a:effectLst/>
                <a:latin typeface="Times New Roman" panose="02020603050405020304" pitchFamily="18" charset="0"/>
                <a:ea typeface="Calibri" panose="020F0502020204030204" pitchFamily="34" charset="0"/>
              </a:rPr>
              <a:t> is equal to the unknown variable.</a:t>
            </a:r>
            <a:endParaRPr lang="en-US" dirty="0"/>
          </a:p>
        </p:txBody>
      </p:sp>
      <p:pic>
        <p:nvPicPr>
          <p:cNvPr id="7" name="Content Placeholder 6">
            <a:extLst>
              <a:ext uri="{FF2B5EF4-FFF2-40B4-BE49-F238E27FC236}">
                <a16:creationId xmlns:a16="http://schemas.microsoft.com/office/drawing/2014/main" id="{6F0E4508-2F50-4D2C-96BF-2618122199DA}"/>
              </a:ext>
            </a:extLst>
          </p:cNvPr>
          <p:cNvPicPr>
            <a:picLocks noGrp="1" noChangeAspect="1"/>
          </p:cNvPicPr>
          <p:nvPr>
            <p:ph sz="half" idx="2"/>
          </p:nvPr>
        </p:nvPicPr>
        <p:blipFill>
          <a:blip r:embed="rId2"/>
          <a:stretch>
            <a:fillRect/>
          </a:stretch>
        </p:blipFill>
        <p:spPr>
          <a:xfrm>
            <a:off x="6783388" y="2055393"/>
            <a:ext cx="4754562" cy="2747214"/>
          </a:xfrm>
          <a:prstGeom prst="rect">
            <a:avLst/>
          </a:prstGeom>
        </p:spPr>
      </p:pic>
      <p:pic>
        <p:nvPicPr>
          <p:cNvPr id="9" name="Picture 8">
            <a:extLst>
              <a:ext uri="{FF2B5EF4-FFF2-40B4-BE49-F238E27FC236}">
                <a16:creationId xmlns:a16="http://schemas.microsoft.com/office/drawing/2014/main" id="{6A55B800-5995-4B45-9555-C397A6FF810E}"/>
              </a:ext>
            </a:extLst>
          </p:cNvPr>
          <p:cNvPicPr>
            <a:picLocks noChangeAspect="1"/>
          </p:cNvPicPr>
          <p:nvPr/>
        </p:nvPicPr>
        <p:blipFill>
          <a:blip r:embed="rId3"/>
          <a:stretch>
            <a:fillRect/>
          </a:stretch>
        </p:blipFill>
        <p:spPr>
          <a:xfrm>
            <a:off x="6540928" y="5065064"/>
            <a:ext cx="5239481" cy="342948"/>
          </a:xfrm>
          <a:prstGeom prst="rect">
            <a:avLst/>
          </a:prstGeom>
        </p:spPr>
      </p:pic>
    </p:spTree>
    <p:extLst>
      <p:ext uri="{BB962C8B-B14F-4D97-AF65-F5344CB8AC3E}">
        <p14:creationId xmlns:p14="http://schemas.microsoft.com/office/powerpoint/2010/main" val="20620158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8" name="Content Placeholder 7">
            <a:extLst>
              <a:ext uri="{FF2B5EF4-FFF2-40B4-BE49-F238E27FC236}">
                <a16:creationId xmlns:a16="http://schemas.microsoft.com/office/drawing/2014/main" id="{95CD7C00-CC43-4660-9BEE-DD270C86E982}"/>
              </a:ext>
            </a:extLst>
          </p:cNvPr>
          <p:cNvSpPr>
            <a:spLocks noGrp="1"/>
          </p:cNvSpPr>
          <p:nvPr>
            <p:ph sz="half" idx="1"/>
          </p:nvPr>
        </p:nvSpPr>
        <p:spPr>
          <a:xfrm>
            <a:off x="276225" y="2011680"/>
            <a:ext cx="11610975" cy="4562144"/>
          </a:xfrm>
        </p:spPr>
        <p:txBody>
          <a:bodyPr>
            <a:normAutofit/>
          </a:bodyPr>
          <a:lstStyle/>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Then the statement is binding the parameter to make sure that only one variable can be passed in. This is to prevent SQL and XSS injections. </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The statement is then executed, and the results are bound to the appropriate variable. </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Then the statement fetches the results and closes the statement for the next query to be executed. </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The </a:t>
            </a:r>
            <a:r>
              <a:rPr lang="en-US" sz="1800" dirty="0" err="1">
                <a:effectLst/>
                <a:latin typeface="Times New Roman" panose="02020603050405020304" pitchFamily="18" charset="0"/>
                <a:ea typeface="Calibri" panose="020F0502020204030204" pitchFamily="34" charset="0"/>
              </a:rPr>
              <a:t>newConfNum</a:t>
            </a:r>
            <a:r>
              <a:rPr lang="en-US" sz="1800" dirty="0">
                <a:effectLst/>
                <a:latin typeface="Times New Roman" panose="02020603050405020304" pitchFamily="18" charset="0"/>
                <a:ea typeface="Calibri" panose="020F0502020204030204" pitchFamily="34" charset="0"/>
              </a:rPr>
              <a:t> variable will be assigned the </a:t>
            </a:r>
            <a:r>
              <a:rPr lang="en-US" sz="1800" dirty="0" err="1">
                <a:effectLst/>
                <a:latin typeface="Times New Roman" panose="02020603050405020304" pitchFamily="18" charset="0"/>
                <a:ea typeface="Calibri" panose="020F0502020204030204" pitchFamily="34" charset="0"/>
              </a:rPr>
              <a:t>conf_num</a:t>
            </a:r>
            <a:r>
              <a:rPr lang="en-US" sz="1800" dirty="0">
                <a:effectLst/>
                <a:latin typeface="Times New Roman" panose="02020603050405020304" pitchFamily="18" charset="0"/>
                <a:ea typeface="Calibri" panose="020F0502020204030204" pitchFamily="34" charset="0"/>
              </a:rPr>
              <a:t> + 1 and then an UPDATE statement is used to set the unknown </a:t>
            </a:r>
            <a:r>
              <a:rPr lang="en-US" sz="1800" dirty="0" err="1">
                <a:effectLst/>
                <a:latin typeface="Times New Roman" panose="02020603050405020304" pitchFamily="18" charset="0"/>
                <a:ea typeface="Calibri" panose="020F0502020204030204" pitchFamily="34" charset="0"/>
              </a:rPr>
              <a:t>Conf_Num</a:t>
            </a:r>
            <a:r>
              <a:rPr lang="en-US" sz="1800" dirty="0">
                <a:effectLst/>
                <a:latin typeface="Times New Roman" panose="02020603050405020304" pitchFamily="18" charset="0"/>
                <a:ea typeface="Calibri" panose="020F0502020204030204" pitchFamily="34" charset="0"/>
              </a:rPr>
              <a:t> variable depending on the unknown </a:t>
            </a:r>
            <a:r>
              <a:rPr lang="en-US" sz="1800" dirty="0" err="1">
                <a:effectLst/>
                <a:latin typeface="Times New Roman" panose="02020603050405020304" pitchFamily="18" charset="0"/>
                <a:ea typeface="Calibri" panose="020F0502020204030204" pitchFamily="34" charset="0"/>
              </a:rPr>
              <a:t>ConfNum_id</a:t>
            </a:r>
            <a:r>
              <a:rPr lang="en-US" sz="1800" dirty="0">
                <a:effectLst/>
                <a:latin typeface="Times New Roman" panose="02020603050405020304" pitchFamily="18" charset="0"/>
                <a:ea typeface="Calibri" panose="020F0502020204030204" pitchFamily="34" charset="0"/>
              </a:rPr>
              <a:t>. </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The statement is prepared, bound using two unknown variables, executed, and then closed for the next query to be executed. </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If an update cannot occur, then errors will display. </a:t>
            </a:r>
          </a:p>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rPr>
              <a:t>Lastly, all is closed and the variable $</a:t>
            </a:r>
            <a:r>
              <a:rPr lang="en-US" sz="1800" dirty="0" err="1">
                <a:effectLst/>
                <a:latin typeface="Times New Roman" panose="02020603050405020304" pitchFamily="18" charset="0"/>
                <a:ea typeface="Calibri" panose="020F0502020204030204" pitchFamily="34" charset="0"/>
              </a:rPr>
              <a:t>newConfNum</a:t>
            </a:r>
            <a:r>
              <a:rPr lang="en-US" sz="1800" dirty="0">
                <a:effectLst/>
                <a:latin typeface="Times New Roman" panose="02020603050405020304" pitchFamily="18" charset="0"/>
                <a:ea typeface="Calibri" panose="020F0502020204030204" pitchFamily="34" charset="0"/>
              </a:rPr>
              <a:t> is returned.</a:t>
            </a:r>
            <a:endParaRPr lang="en-US" dirty="0"/>
          </a:p>
        </p:txBody>
      </p:sp>
    </p:spTree>
    <p:extLst>
      <p:ext uri="{BB962C8B-B14F-4D97-AF65-F5344CB8AC3E}">
        <p14:creationId xmlns:p14="http://schemas.microsoft.com/office/powerpoint/2010/main" val="42029150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sp>
        <p:nvSpPr>
          <p:cNvPr id="8" name="Content Placeholder 7">
            <a:extLst>
              <a:ext uri="{FF2B5EF4-FFF2-40B4-BE49-F238E27FC236}">
                <a16:creationId xmlns:a16="http://schemas.microsoft.com/office/drawing/2014/main" id="{95CD7C00-CC43-4660-9BEE-DD270C86E982}"/>
              </a:ext>
            </a:extLst>
          </p:cNvPr>
          <p:cNvSpPr>
            <a:spLocks noGrp="1"/>
          </p:cNvSpPr>
          <p:nvPr>
            <p:ph sz="half" idx="1"/>
          </p:nvPr>
        </p:nvSpPr>
        <p:spPr>
          <a:xfrm>
            <a:off x="276225" y="2011680"/>
            <a:ext cx="5683999" cy="4562144"/>
          </a:xfrm>
        </p:spPr>
        <p:txBody>
          <a:bodyPr>
            <a:normAutofit/>
          </a:bodyPr>
          <a:lstStyle/>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last part of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payment.php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page is the layout of the payment page. </a:t>
            </a:r>
          </a:p>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shows the layout for the billing address which includes the address, city, state, and zip (See image 131). </a:t>
            </a:r>
          </a:p>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shows the payment portion that has the accepted cards section then goes down the text fields that have the name on the card, credit card number, expiration month, expiration year, and CVV (See image 132). </a:t>
            </a:r>
          </a:p>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Then at the very end of the page there is the submit button which checks the information to make sure that is valid before being inserted into the database table of payments (See image 133). </a:t>
            </a:r>
          </a:p>
          <a:p>
            <a:pPr marL="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the user has submitted their information, they are redirected to the order status page.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dirty="0"/>
          </a:p>
        </p:txBody>
      </p:sp>
      <p:pic>
        <p:nvPicPr>
          <p:cNvPr id="3" name="Content Placeholder 2">
            <a:extLst>
              <a:ext uri="{FF2B5EF4-FFF2-40B4-BE49-F238E27FC236}">
                <a16:creationId xmlns:a16="http://schemas.microsoft.com/office/drawing/2014/main" id="{D72D9979-EF69-4834-809B-8B1B4432B5D6}"/>
              </a:ext>
            </a:extLst>
          </p:cNvPr>
          <p:cNvPicPr>
            <a:picLocks noGrp="1" noChangeAspect="1"/>
          </p:cNvPicPr>
          <p:nvPr>
            <p:ph sz="half" idx="2"/>
          </p:nvPr>
        </p:nvPicPr>
        <p:blipFill>
          <a:blip r:embed="rId2"/>
          <a:stretch>
            <a:fillRect/>
          </a:stretch>
        </p:blipFill>
        <p:spPr>
          <a:xfrm>
            <a:off x="6526213" y="2162505"/>
            <a:ext cx="4754562" cy="3028290"/>
          </a:xfrm>
          <a:prstGeom prst="rect">
            <a:avLst/>
          </a:prstGeom>
        </p:spPr>
      </p:pic>
      <p:pic>
        <p:nvPicPr>
          <p:cNvPr id="5" name="Picture 4">
            <a:extLst>
              <a:ext uri="{FF2B5EF4-FFF2-40B4-BE49-F238E27FC236}">
                <a16:creationId xmlns:a16="http://schemas.microsoft.com/office/drawing/2014/main" id="{38217ACD-6B91-480B-AF32-739F2FF6B09C}"/>
              </a:ext>
            </a:extLst>
          </p:cNvPr>
          <p:cNvPicPr>
            <a:picLocks noChangeAspect="1"/>
          </p:cNvPicPr>
          <p:nvPr/>
        </p:nvPicPr>
        <p:blipFill>
          <a:blip r:embed="rId3"/>
          <a:stretch>
            <a:fillRect/>
          </a:stretch>
        </p:blipFill>
        <p:spPr>
          <a:xfrm>
            <a:off x="6131332" y="5360311"/>
            <a:ext cx="5544324" cy="400106"/>
          </a:xfrm>
          <a:prstGeom prst="rect">
            <a:avLst/>
          </a:prstGeom>
        </p:spPr>
      </p:pic>
    </p:spTree>
    <p:extLst>
      <p:ext uri="{BB962C8B-B14F-4D97-AF65-F5344CB8AC3E}">
        <p14:creationId xmlns:p14="http://schemas.microsoft.com/office/powerpoint/2010/main" val="2667288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8277-D800-4358-92A0-BC8ADA5C8521}"/>
              </a:ext>
            </a:extLst>
          </p:cNvPr>
          <p:cNvSpPr>
            <a:spLocks noGrp="1"/>
          </p:cNvSpPr>
          <p:nvPr>
            <p:ph type="title"/>
          </p:nvPr>
        </p:nvSpPr>
        <p:spPr/>
        <p:txBody>
          <a:bodyPr>
            <a:normAutofit/>
          </a:bodyPr>
          <a:lstStyle/>
          <a:p>
            <a:r>
              <a:rPr lang="en-US" dirty="0"/>
              <a:t>Project software</a:t>
            </a:r>
          </a:p>
        </p:txBody>
      </p:sp>
      <p:sp>
        <p:nvSpPr>
          <p:cNvPr id="3" name="Content Placeholder 2">
            <a:extLst>
              <a:ext uri="{FF2B5EF4-FFF2-40B4-BE49-F238E27FC236}">
                <a16:creationId xmlns:a16="http://schemas.microsoft.com/office/drawing/2014/main" id="{1BD18958-EDA7-4389-8434-64B24FF293D7}"/>
              </a:ext>
            </a:extLst>
          </p:cNvPr>
          <p:cNvSpPr>
            <a:spLocks noGrp="1"/>
          </p:cNvSpPr>
          <p:nvPr>
            <p:ph idx="1"/>
          </p:nvPr>
        </p:nvSpPr>
        <p:spPr>
          <a:xfrm>
            <a:off x="491584" y="2331899"/>
            <a:ext cx="9880979" cy="3849826"/>
          </a:xfrm>
        </p:spPr>
        <p:txBody>
          <a:bodyPr anchor="ctr">
            <a:normAutofit/>
          </a:bodyPr>
          <a:lstStyle/>
          <a:p>
            <a:r>
              <a:rPr lang="en-US" dirty="0">
                <a:latin typeface="Times New Roman" panose="02020603050405020304" pitchFamily="18" charset="0"/>
                <a:cs typeface="Times New Roman" panose="02020603050405020304" pitchFamily="18" charset="0"/>
              </a:rPr>
              <a:t>Software used in this project are:</a:t>
            </a:r>
          </a:p>
          <a:p>
            <a:pPr lvl="1"/>
            <a:r>
              <a:rPr lang="en-US" dirty="0">
                <a:latin typeface="Times New Roman" panose="02020603050405020304" pitchFamily="18" charset="0"/>
                <a:cs typeface="Times New Roman" panose="02020603050405020304" pitchFamily="18" charset="0"/>
              </a:rPr>
              <a:t>Nagios Core</a:t>
            </a:r>
          </a:p>
          <a:p>
            <a:pPr lvl="1"/>
            <a:r>
              <a:rPr lang="en-US" dirty="0">
                <a:latin typeface="Times New Roman" panose="02020603050405020304" pitchFamily="18" charset="0"/>
                <a:cs typeface="Times New Roman" panose="02020603050405020304" pitchFamily="18" charset="0"/>
              </a:rPr>
              <a:t>Ubuntu Linux OS</a:t>
            </a:r>
          </a:p>
          <a:p>
            <a:pPr lvl="1"/>
            <a:r>
              <a:rPr lang="en-US" dirty="0">
                <a:latin typeface="Times New Roman" panose="02020603050405020304" pitchFamily="18" charset="0"/>
                <a:cs typeface="Times New Roman" panose="02020603050405020304" pitchFamily="18" charset="0"/>
              </a:rPr>
              <a:t>UWF firewall</a:t>
            </a:r>
          </a:p>
          <a:p>
            <a:pPr lvl="1"/>
            <a:r>
              <a:rPr lang="en-US" dirty="0">
                <a:latin typeface="Times New Roman" panose="02020603050405020304" pitchFamily="18" charset="0"/>
                <a:cs typeface="Times New Roman" panose="02020603050405020304" pitchFamily="18" charset="0"/>
              </a:rPr>
              <a:t>MySQL database</a:t>
            </a:r>
          </a:p>
          <a:p>
            <a:pPr lvl="1"/>
            <a:r>
              <a:rPr lang="en-US" dirty="0">
                <a:latin typeface="Times New Roman" panose="02020603050405020304" pitchFamily="18" charset="0"/>
                <a:cs typeface="Times New Roman" panose="02020603050405020304" pitchFamily="18" charset="0"/>
              </a:rPr>
              <a:t>Visual Studio Code</a:t>
            </a:r>
          </a:p>
          <a:p>
            <a:pPr lvl="1"/>
            <a:r>
              <a:rPr lang="en-US" dirty="0">
                <a:latin typeface="Times New Roman" panose="02020603050405020304" pitchFamily="18" charset="0"/>
                <a:cs typeface="Times New Roman" panose="02020603050405020304" pitchFamily="18" charset="0"/>
              </a:rPr>
              <a:t>Apache HTTP Server</a:t>
            </a:r>
          </a:p>
          <a:p>
            <a:pPr lvl="1"/>
            <a:r>
              <a:rPr lang="en-US" dirty="0">
                <a:latin typeface="Times New Roman" panose="02020603050405020304" pitchFamily="18" charset="0"/>
                <a:cs typeface="Times New Roman" panose="02020603050405020304" pitchFamily="18" charset="0"/>
              </a:rPr>
              <a:t>PHP Runtime</a:t>
            </a:r>
          </a:p>
          <a:p>
            <a:pPr lvl="1"/>
            <a:r>
              <a:rPr lang="en-US" dirty="0">
                <a:latin typeface="Times New Roman" panose="02020603050405020304" pitchFamily="18" charset="0"/>
                <a:cs typeface="Times New Roman" panose="02020603050405020304" pitchFamily="18" charset="0"/>
              </a:rPr>
              <a:t>KeePass</a:t>
            </a:r>
          </a:p>
          <a:p>
            <a:pPr lvl="1"/>
            <a:r>
              <a:rPr lang="en-US" dirty="0" err="1">
                <a:latin typeface="Times New Roman" panose="02020603050405020304" pitchFamily="18" charset="0"/>
                <a:cs typeface="Times New Roman" panose="02020603050405020304" pitchFamily="18" charset="0"/>
              </a:rPr>
              <a:t>MyPHPAdmin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944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 Code</a:t>
            </a:r>
          </a:p>
        </p:txBody>
      </p:sp>
      <p:pic>
        <p:nvPicPr>
          <p:cNvPr id="7" name="Content Placeholder 6">
            <a:extLst>
              <a:ext uri="{FF2B5EF4-FFF2-40B4-BE49-F238E27FC236}">
                <a16:creationId xmlns:a16="http://schemas.microsoft.com/office/drawing/2014/main" id="{67C78731-A65B-4E06-9118-084A3BE0B5F9}"/>
              </a:ext>
            </a:extLst>
          </p:cNvPr>
          <p:cNvPicPr>
            <a:picLocks noGrp="1" noChangeAspect="1"/>
          </p:cNvPicPr>
          <p:nvPr>
            <p:ph sz="half" idx="1"/>
          </p:nvPr>
        </p:nvPicPr>
        <p:blipFill>
          <a:blip r:embed="rId2"/>
          <a:stretch>
            <a:fillRect/>
          </a:stretch>
        </p:blipFill>
        <p:spPr>
          <a:xfrm>
            <a:off x="278360" y="2262016"/>
            <a:ext cx="5683250" cy="3413469"/>
          </a:xfrm>
          <a:prstGeom prst="rect">
            <a:avLst/>
          </a:prstGeom>
        </p:spPr>
      </p:pic>
      <p:pic>
        <p:nvPicPr>
          <p:cNvPr id="10" name="Content Placeholder 9">
            <a:extLst>
              <a:ext uri="{FF2B5EF4-FFF2-40B4-BE49-F238E27FC236}">
                <a16:creationId xmlns:a16="http://schemas.microsoft.com/office/drawing/2014/main" id="{6EDB8A94-2F54-4766-84A8-8E5009464EA0}"/>
              </a:ext>
            </a:extLst>
          </p:cNvPr>
          <p:cNvPicPr>
            <a:picLocks noGrp="1" noChangeAspect="1"/>
          </p:cNvPicPr>
          <p:nvPr>
            <p:ph sz="half" idx="2"/>
          </p:nvPr>
        </p:nvPicPr>
        <p:blipFill>
          <a:blip r:embed="rId3"/>
          <a:stretch>
            <a:fillRect/>
          </a:stretch>
        </p:blipFill>
        <p:spPr>
          <a:xfrm>
            <a:off x="5961610" y="2262016"/>
            <a:ext cx="6085006" cy="3079531"/>
          </a:xfrm>
          <a:prstGeom prst="rect">
            <a:avLst/>
          </a:prstGeom>
        </p:spPr>
      </p:pic>
      <p:pic>
        <p:nvPicPr>
          <p:cNvPr id="9" name="Picture 8">
            <a:extLst>
              <a:ext uri="{FF2B5EF4-FFF2-40B4-BE49-F238E27FC236}">
                <a16:creationId xmlns:a16="http://schemas.microsoft.com/office/drawing/2014/main" id="{706C0E08-938C-4C0E-91FF-78C77E440D97}"/>
              </a:ext>
            </a:extLst>
          </p:cNvPr>
          <p:cNvPicPr>
            <a:picLocks noChangeAspect="1"/>
          </p:cNvPicPr>
          <p:nvPr/>
        </p:nvPicPr>
        <p:blipFill>
          <a:blip r:embed="rId4"/>
          <a:stretch>
            <a:fillRect/>
          </a:stretch>
        </p:blipFill>
        <p:spPr>
          <a:xfrm>
            <a:off x="500244" y="5839722"/>
            <a:ext cx="5239481" cy="304843"/>
          </a:xfrm>
          <a:prstGeom prst="rect">
            <a:avLst/>
          </a:prstGeom>
        </p:spPr>
      </p:pic>
      <p:pic>
        <p:nvPicPr>
          <p:cNvPr id="11" name="Picture 10">
            <a:extLst>
              <a:ext uri="{FF2B5EF4-FFF2-40B4-BE49-F238E27FC236}">
                <a16:creationId xmlns:a16="http://schemas.microsoft.com/office/drawing/2014/main" id="{56F52A92-1E94-4D9D-9088-CA8138E1E535}"/>
              </a:ext>
            </a:extLst>
          </p:cNvPr>
          <p:cNvPicPr>
            <a:picLocks noChangeAspect="1"/>
          </p:cNvPicPr>
          <p:nvPr/>
        </p:nvPicPr>
        <p:blipFill>
          <a:blip r:embed="rId5"/>
          <a:stretch>
            <a:fillRect/>
          </a:stretch>
        </p:blipFill>
        <p:spPr>
          <a:xfrm>
            <a:off x="6308162" y="5675485"/>
            <a:ext cx="5391902" cy="457264"/>
          </a:xfrm>
          <a:prstGeom prst="rect">
            <a:avLst/>
          </a:prstGeom>
        </p:spPr>
      </p:pic>
    </p:spTree>
    <p:extLst>
      <p:ext uri="{BB962C8B-B14F-4D97-AF65-F5344CB8AC3E}">
        <p14:creationId xmlns:p14="http://schemas.microsoft.com/office/powerpoint/2010/main" val="3541714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Order status page</a:t>
            </a:r>
          </a:p>
        </p:txBody>
      </p:sp>
      <p:sp>
        <p:nvSpPr>
          <p:cNvPr id="4" name="Content Placeholder 3">
            <a:extLst>
              <a:ext uri="{FF2B5EF4-FFF2-40B4-BE49-F238E27FC236}">
                <a16:creationId xmlns:a16="http://schemas.microsoft.com/office/drawing/2014/main" id="{4E63851E-83BF-43EC-B62D-E7FB7A65F597}"/>
              </a:ext>
            </a:extLst>
          </p:cNvPr>
          <p:cNvSpPr>
            <a:spLocks noGrp="1"/>
          </p:cNvSpPr>
          <p:nvPr>
            <p:ph sz="half" idx="1"/>
          </p:nvPr>
        </p:nvSpPr>
        <p:spPr>
          <a:xfrm>
            <a:off x="523875" y="2011680"/>
            <a:ext cx="5293474" cy="4379595"/>
          </a:xfrm>
        </p:spPr>
        <p:txBody>
          <a:bodyPr>
            <a:normAutofit/>
          </a:bodyPr>
          <a:lstStyle/>
          <a:p>
            <a:r>
              <a:rPr lang="en-US" sz="1800" dirty="0">
                <a:effectLst/>
                <a:latin typeface="Times New Roman" panose="02020603050405020304" pitchFamily="18" charset="0"/>
                <a:ea typeface="Calibri" panose="020F0502020204030204" pitchFamily="34" charset="0"/>
              </a:rPr>
              <a:t>Going back to the web page we will look at the layout of the page then look at the code that corresponds with this page (See image 134). </a:t>
            </a:r>
          </a:p>
          <a:p>
            <a:r>
              <a:rPr lang="en-US" sz="1800" dirty="0">
                <a:effectLst/>
                <a:latin typeface="Times New Roman" panose="02020603050405020304" pitchFamily="18" charset="0"/>
                <a:ea typeface="Calibri" panose="020F0502020204030204" pitchFamily="34" charset="0"/>
              </a:rPr>
              <a:t>This page consists of two tables one that has the current orders, meaning their status is ordered and then the previous orders, meaning the status is completed. </a:t>
            </a:r>
          </a:p>
          <a:p>
            <a:r>
              <a:rPr lang="en-US" sz="1800" dirty="0">
                <a:effectLst/>
                <a:latin typeface="Times New Roman" panose="02020603050405020304" pitchFamily="18" charset="0"/>
                <a:ea typeface="Calibri" panose="020F0502020204030204" pitchFamily="34" charset="0"/>
              </a:rPr>
              <a:t>The current order table consist of the confirmation number, book title, cost, status, and total price. </a:t>
            </a:r>
          </a:p>
          <a:p>
            <a:r>
              <a:rPr lang="en-US" sz="1800" dirty="0">
                <a:effectLst/>
                <a:latin typeface="Times New Roman" panose="02020603050405020304" pitchFamily="18" charset="0"/>
                <a:ea typeface="Calibri" panose="020F0502020204030204" pitchFamily="34" charset="0"/>
              </a:rPr>
              <a:t>The previous order table consist of the confirmation number, book title, cost, and status. </a:t>
            </a:r>
          </a:p>
          <a:p>
            <a:r>
              <a:rPr lang="en-US" sz="1800" dirty="0">
                <a:effectLst/>
                <a:latin typeface="Times New Roman" panose="02020603050405020304" pitchFamily="18" charset="0"/>
                <a:ea typeface="Calibri" panose="020F0502020204030204" pitchFamily="34" charset="0"/>
              </a:rPr>
              <a:t>Now to look at the code for this page</a:t>
            </a:r>
            <a:endParaRPr lang="en-US" dirty="0"/>
          </a:p>
        </p:txBody>
      </p:sp>
      <p:pic>
        <p:nvPicPr>
          <p:cNvPr id="8" name="Content Placeholder 7">
            <a:extLst>
              <a:ext uri="{FF2B5EF4-FFF2-40B4-BE49-F238E27FC236}">
                <a16:creationId xmlns:a16="http://schemas.microsoft.com/office/drawing/2014/main" id="{5AB9C1E5-1F13-4977-AE54-C0577C8137FD}"/>
              </a:ext>
            </a:extLst>
          </p:cNvPr>
          <p:cNvPicPr>
            <a:picLocks noGrp="1" noChangeAspect="1"/>
          </p:cNvPicPr>
          <p:nvPr>
            <p:ph sz="half" idx="2"/>
          </p:nvPr>
        </p:nvPicPr>
        <p:blipFill>
          <a:blip r:embed="rId2"/>
          <a:stretch>
            <a:fillRect/>
          </a:stretch>
        </p:blipFill>
        <p:spPr>
          <a:xfrm>
            <a:off x="6096000" y="2136576"/>
            <a:ext cx="5815229" cy="2928489"/>
          </a:xfrm>
          <a:prstGeom prst="rect">
            <a:avLst/>
          </a:prstGeom>
        </p:spPr>
      </p:pic>
      <p:pic>
        <p:nvPicPr>
          <p:cNvPr id="12" name="Picture 11">
            <a:extLst>
              <a:ext uri="{FF2B5EF4-FFF2-40B4-BE49-F238E27FC236}">
                <a16:creationId xmlns:a16="http://schemas.microsoft.com/office/drawing/2014/main" id="{41B84D9C-43F4-44CA-B058-1C596B078023}"/>
              </a:ext>
            </a:extLst>
          </p:cNvPr>
          <p:cNvPicPr>
            <a:picLocks noChangeAspect="1"/>
          </p:cNvPicPr>
          <p:nvPr/>
        </p:nvPicPr>
        <p:blipFill>
          <a:blip r:embed="rId3"/>
          <a:stretch>
            <a:fillRect/>
          </a:stretch>
        </p:blipFill>
        <p:spPr>
          <a:xfrm>
            <a:off x="6307663" y="5408705"/>
            <a:ext cx="5391902" cy="323895"/>
          </a:xfrm>
          <a:prstGeom prst="rect">
            <a:avLst/>
          </a:prstGeom>
        </p:spPr>
      </p:pic>
    </p:spTree>
    <p:extLst>
      <p:ext uri="{BB962C8B-B14F-4D97-AF65-F5344CB8AC3E}">
        <p14:creationId xmlns:p14="http://schemas.microsoft.com/office/powerpoint/2010/main" val="3474250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a:xfrm>
            <a:off x="361950" y="284176"/>
            <a:ext cx="11420475" cy="1508760"/>
          </a:xfrm>
        </p:spPr>
        <p:txBody>
          <a:bodyPr/>
          <a:lstStyle/>
          <a:p>
            <a:r>
              <a:rPr lang="en-US" dirty="0"/>
              <a:t>Julia’s Bookstore Order status page Code</a:t>
            </a:r>
          </a:p>
        </p:txBody>
      </p:sp>
      <p:sp>
        <p:nvSpPr>
          <p:cNvPr id="4" name="Content Placeholder 3">
            <a:extLst>
              <a:ext uri="{FF2B5EF4-FFF2-40B4-BE49-F238E27FC236}">
                <a16:creationId xmlns:a16="http://schemas.microsoft.com/office/drawing/2014/main" id="{4E63851E-83BF-43EC-B62D-E7FB7A65F597}"/>
              </a:ext>
            </a:extLst>
          </p:cNvPr>
          <p:cNvSpPr>
            <a:spLocks noGrp="1"/>
          </p:cNvSpPr>
          <p:nvPr>
            <p:ph sz="half" idx="1"/>
          </p:nvPr>
        </p:nvSpPr>
        <p:spPr>
          <a:xfrm>
            <a:off x="523875" y="2011680"/>
            <a:ext cx="5293474" cy="4379595"/>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successpay.php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code has the same code at the beginning as the payment page and cart page.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has the navigation bar with the home tab, logout, email address, and cart tabs.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Next it goes into the layout of the tables (See image 135), the current order table uses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getOrders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function and the previous orders table uses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getHistory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function.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06A96CD-3FE4-4E8E-9279-4677BE495163}"/>
              </a:ext>
            </a:extLst>
          </p:cNvPr>
          <p:cNvPicPr>
            <a:picLocks noGrp="1" noChangeAspect="1"/>
          </p:cNvPicPr>
          <p:nvPr>
            <p:ph sz="half" idx="2"/>
          </p:nvPr>
        </p:nvPicPr>
        <p:blipFill>
          <a:blip r:embed="rId2"/>
          <a:stretch>
            <a:fillRect/>
          </a:stretch>
        </p:blipFill>
        <p:spPr>
          <a:xfrm>
            <a:off x="6573838" y="1939873"/>
            <a:ext cx="4754562" cy="3740255"/>
          </a:xfrm>
          <a:prstGeom prst="rect">
            <a:avLst/>
          </a:prstGeom>
        </p:spPr>
      </p:pic>
      <p:pic>
        <p:nvPicPr>
          <p:cNvPr id="7" name="Picture 6">
            <a:extLst>
              <a:ext uri="{FF2B5EF4-FFF2-40B4-BE49-F238E27FC236}">
                <a16:creationId xmlns:a16="http://schemas.microsoft.com/office/drawing/2014/main" id="{110DA289-C5CA-466B-A7A4-9408F19BFF87}"/>
              </a:ext>
            </a:extLst>
          </p:cNvPr>
          <p:cNvPicPr>
            <a:picLocks noChangeAspect="1"/>
          </p:cNvPicPr>
          <p:nvPr/>
        </p:nvPicPr>
        <p:blipFill>
          <a:blip r:embed="rId3"/>
          <a:stretch>
            <a:fillRect/>
          </a:stretch>
        </p:blipFill>
        <p:spPr>
          <a:xfrm>
            <a:off x="6521905" y="5827065"/>
            <a:ext cx="4858428" cy="323895"/>
          </a:xfrm>
          <a:prstGeom prst="rect">
            <a:avLst/>
          </a:prstGeom>
        </p:spPr>
      </p:pic>
    </p:spTree>
    <p:extLst>
      <p:ext uri="{BB962C8B-B14F-4D97-AF65-F5344CB8AC3E}">
        <p14:creationId xmlns:p14="http://schemas.microsoft.com/office/powerpoint/2010/main" val="3862407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a:xfrm>
            <a:off x="104775" y="284176"/>
            <a:ext cx="11925300" cy="1508760"/>
          </a:xfrm>
        </p:spPr>
        <p:txBody>
          <a:bodyPr>
            <a:normAutofit/>
          </a:bodyPr>
          <a:lstStyle/>
          <a:p>
            <a:r>
              <a:rPr lang="en-US" sz="3600" dirty="0"/>
              <a:t>Julia’s Bookstore Order status page Functions</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285750" y="2011680"/>
            <a:ext cx="5674474" cy="4562144"/>
          </a:xfrm>
        </p:spPr>
        <p:txBody>
          <a:bodyPr>
            <a:normAutofit lnSpcReduction="10000"/>
          </a:bodyPr>
          <a:lstStyle/>
          <a:p>
            <a:r>
              <a:rPr lang="en-US" sz="1800" dirty="0">
                <a:effectLst/>
                <a:latin typeface="Times New Roman" panose="02020603050405020304" pitchFamily="18" charset="0"/>
                <a:ea typeface="Calibri" panose="020F0502020204030204" pitchFamily="34" charset="0"/>
              </a:rPr>
              <a:t>The </a:t>
            </a:r>
            <a:r>
              <a:rPr lang="en-US" sz="1800" dirty="0" err="1">
                <a:effectLst/>
                <a:latin typeface="Times New Roman" panose="02020603050405020304" pitchFamily="18" charset="0"/>
                <a:ea typeface="Calibri" panose="020F0502020204030204" pitchFamily="34" charset="0"/>
              </a:rPr>
              <a:t>getOrders</a:t>
            </a:r>
            <a:r>
              <a:rPr lang="en-US" sz="1800" dirty="0">
                <a:effectLst/>
                <a:latin typeface="Times New Roman" panose="02020603050405020304" pitchFamily="18" charset="0"/>
                <a:ea typeface="Calibri" panose="020F0502020204030204" pitchFamily="34" charset="0"/>
              </a:rPr>
              <a:t>() function is used to display the orders where the status is equal to ordered (See image 136). </a:t>
            </a:r>
          </a:p>
          <a:p>
            <a:r>
              <a:rPr lang="en-US" sz="1800" dirty="0">
                <a:effectLst/>
                <a:latin typeface="Times New Roman" panose="02020603050405020304" pitchFamily="18" charset="0"/>
                <a:ea typeface="Calibri" panose="020F0502020204030204" pitchFamily="34" charset="0"/>
              </a:rPr>
              <a:t>This file also uses the global $con variable to connect to the database. </a:t>
            </a:r>
          </a:p>
          <a:p>
            <a:r>
              <a:rPr lang="en-US" sz="1800" dirty="0">
                <a:effectLst/>
                <a:latin typeface="Times New Roman" panose="02020603050405020304" pitchFamily="18" charset="0"/>
                <a:ea typeface="Calibri" panose="020F0502020204030204" pitchFamily="34" charset="0"/>
              </a:rPr>
              <a:t>It gets the session id and assigns it to the variable $id.</a:t>
            </a:r>
          </a:p>
          <a:p>
            <a:r>
              <a:rPr lang="en-US" sz="1800" dirty="0">
                <a:effectLst/>
                <a:latin typeface="Times New Roman" panose="02020603050405020304" pitchFamily="18" charset="0"/>
                <a:ea typeface="Calibri" panose="020F0502020204030204" pitchFamily="34" charset="0"/>
              </a:rPr>
              <a:t> A $</a:t>
            </a:r>
            <a:r>
              <a:rPr lang="en-US" sz="1800" dirty="0" err="1">
                <a:effectLst/>
                <a:latin typeface="Times New Roman" panose="02020603050405020304" pitchFamily="18" charset="0"/>
                <a:ea typeface="Calibri" panose="020F0502020204030204" pitchFamily="34" charset="0"/>
              </a:rPr>
              <a:t>total_price</a:t>
            </a:r>
            <a:r>
              <a:rPr lang="en-US" sz="1800" dirty="0">
                <a:effectLst/>
                <a:latin typeface="Times New Roman" panose="02020603050405020304" pitchFamily="18" charset="0"/>
                <a:ea typeface="Calibri" panose="020F0502020204030204" pitchFamily="34" charset="0"/>
              </a:rPr>
              <a:t> variable is declared and assigned the value zero. </a:t>
            </a:r>
          </a:p>
          <a:p>
            <a:r>
              <a:rPr lang="en-US" sz="1800" dirty="0">
                <a:effectLst/>
                <a:latin typeface="Times New Roman" panose="02020603050405020304" pitchFamily="18" charset="0"/>
                <a:ea typeface="Calibri" panose="020F0502020204030204" pitchFamily="34" charset="0"/>
              </a:rPr>
              <a:t>Next the variable $stat is assigned to the word ordered. </a:t>
            </a:r>
          </a:p>
          <a:p>
            <a:r>
              <a:rPr lang="en-US" sz="1800" dirty="0">
                <a:effectLst/>
                <a:latin typeface="Times New Roman" panose="02020603050405020304" pitchFamily="18" charset="0"/>
                <a:ea typeface="Calibri" panose="020F0502020204030204" pitchFamily="34" charset="0"/>
              </a:rPr>
              <a:t>A SELECT statement is used and JOINED on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a:t>
            </a:r>
          </a:p>
          <a:p>
            <a:r>
              <a:rPr lang="en-US" sz="1800" dirty="0">
                <a:effectLst/>
                <a:latin typeface="Times New Roman" panose="02020603050405020304" pitchFamily="18" charset="0"/>
                <a:ea typeface="Calibri" panose="020F0502020204030204" pitchFamily="34" charset="0"/>
              </a:rPr>
              <a:t>This gets the values of title and price from the books table then gets the values of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confirmation_number</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order_status</a:t>
            </a:r>
            <a:r>
              <a:rPr lang="en-US" sz="1800" dirty="0">
                <a:effectLst/>
                <a:latin typeface="Times New Roman" panose="02020603050405020304" pitchFamily="18" charset="0"/>
                <a:ea typeface="Calibri" panose="020F0502020204030204" pitchFamily="34" charset="0"/>
              </a:rPr>
              <a:t> from the history table.</a:t>
            </a:r>
          </a:p>
          <a:p>
            <a:r>
              <a:rPr lang="en-US" sz="1800" dirty="0">
                <a:effectLst/>
                <a:latin typeface="Times New Roman" panose="02020603050405020304" pitchFamily="18" charset="0"/>
                <a:ea typeface="Calibri" panose="020F0502020204030204" pitchFamily="34" charset="0"/>
              </a:rPr>
              <a:t> Then two unknown variables are assigned.</a:t>
            </a:r>
            <a:endParaRPr lang="en-US" dirty="0"/>
          </a:p>
        </p:txBody>
      </p:sp>
      <p:pic>
        <p:nvPicPr>
          <p:cNvPr id="5" name="Content Placeholder 4">
            <a:extLst>
              <a:ext uri="{FF2B5EF4-FFF2-40B4-BE49-F238E27FC236}">
                <a16:creationId xmlns:a16="http://schemas.microsoft.com/office/drawing/2014/main" id="{62EB0292-1A7B-419C-9FB4-52E43E20CCF7}"/>
              </a:ext>
            </a:extLst>
          </p:cNvPr>
          <p:cNvPicPr>
            <a:picLocks noGrp="1" noChangeAspect="1"/>
          </p:cNvPicPr>
          <p:nvPr>
            <p:ph sz="half" idx="2"/>
          </p:nvPr>
        </p:nvPicPr>
        <p:blipFill>
          <a:blip r:embed="rId2"/>
          <a:stretch>
            <a:fillRect/>
          </a:stretch>
        </p:blipFill>
        <p:spPr>
          <a:xfrm>
            <a:off x="6231778" y="2395347"/>
            <a:ext cx="5426103" cy="2576703"/>
          </a:xfrm>
          <a:prstGeom prst="rect">
            <a:avLst/>
          </a:prstGeom>
        </p:spPr>
      </p:pic>
      <p:pic>
        <p:nvPicPr>
          <p:cNvPr id="6" name="Picture 5">
            <a:extLst>
              <a:ext uri="{FF2B5EF4-FFF2-40B4-BE49-F238E27FC236}">
                <a16:creationId xmlns:a16="http://schemas.microsoft.com/office/drawing/2014/main" id="{83D858FF-D723-4019-A117-C64B2AF851E3}"/>
              </a:ext>
            </a:extLst>
          </p:cNvPr>
          <p:cNvPicPr>
            <a:picLocks noChangeAspect="1"/>
          </p:cNvPicPr>
          <p:nvPr/>
        </p:nvPicPr>
        <p:blipFill>
          <a:blip r:embed="rId3"/>
          <a:stretch>
            <a:fillRect/>
          </a:stretch>
        </p:blipFill>
        <p:spPr>
          <a:xfrm>
            <a:off x="6868089" y="5095852"/>
            <a:ext cx="4153480" cy="323895"/>
          </a:xfrm>
          <a:prstGeom prst="rect">
            <a:avLst/>
          </a:prstGeom>
        </p:spPr>
      </p:pic>
    </p:spTree>
    <p:extLst>
      <p:ext uri="{BB962C8B-B14F-4D97-AF65-F5344CB8AC3E}">
        <p14:creationId xmlns:p14="http://schemas.microsoft.com/office/powerpoint/2010/main" val="507725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a:xfrm>
            <a:off x="104775" y="284176"/>
            <a:ext cx="11925300" cy="1508760"/>
          </a:xfrm>
        </p:spPr>
        <p:txBody>
          <a:bodyPr>
            <a:normAutofit/>
          </a:bodyPr>
          <a:lstStyle/>
          <a:p>
            <a:r>
              <a:rPr lang="en-US" sz="3600" dirty="0"/>
              <a:t>Julia’s Bookstore Order status page Functions</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285750" y="2011680"/>
            <a:ext cx="11315700" cy="4562144"/>
          </a:xfrm>
        </p:spPr>
        <p:txBody>
          <a:bodyPr>
            <a:normAutofit/>
          </a:bodyPr>
          <a:lstStyle/>
          <a:p>
            <a:r>
              <a:rPr lang="en-US" sz="1800" dirty="0">
                <a:effectLst/>
                <a:latin typeface="Times New Roman" panose="02020603050405020304" pitchFamily="18" charset="0"/>
                <a:ea typeface="Calibri" panose="020F0502020204030204" pitchFamily="34" charset="0"/>
              </a:rPr>
              <a:t>A prepare statement is used to connect to the database so we can execute the prepared statement. </a:t>
            </a:r>
          </a:p>
          <a:p>
            <a:r>
              <a:rPr lang="en-US" sz="1800" dirty="0">
                <a:effectLst/>
                <a:latin typeface="Times New Roman" panose="02020603050405020304" pitchFamily="18" charset="0"/>
                <a:ea typeface="Calibri" panose="020F0502020204030204" pitchFamily="34" charset="0"/>
              </a:rPr>
              <a:t>Parameters are bound to make sure that only two variables are accepted to prevent possible injections. </a:t>
            </a:r>
          </a:p>
          <a:p>
            <a:r>
              <a:rPr lang="en-US" sz="1800" dirty="0">
                <a:effectLst/>
                <a:latin typeface="Times New Roman" panose="02020603050405020304" pitchFamily="18" charset="0"/>
                <a:ea typeface="Calibri" panose="020F0502020204030204" pitchFamily="34" charset="0"/>
              </a:rPr>
              <a:t>The statement is then executed, and the results are bound to their appropriate variables. </a:t>
            </a:r>
          </a:p>
          <a:p>
            <a:r>
              <a:rPr lang="en-US" sz="1800" dirty="0">
                <a:effectLst/>
                <a:latin typeface="Times New Roman" panose="02020603050405020304" pitchFamily="18" charset="0"/>
                <a:ea typeface="Calibri" panose="020F0502020204030204" pitchFamily="34" charset="0"/>
              </a:rPr>
              <a:t>A while loop is used to fetch the information and display it onto the table. </a:t>
            </a:r>
          </a:p>
          <a:p>
            <a:r>
              <a:rPr lang="en-US" sz="1800" dirty="0">
                <a:effectLst/>
                <a:latin typeface="Times New Roman" panose="02020603050405020304" pitchFamily="18" charset="0"/>
                <a:ea typeface="Calibri" panose="020F0502020204030204" pitchFamily="34" charset="0"/>
              </a:rPr>
              <a:t>Then the total price is calculated based on the price we got from the book and the total is displayed.</a:t>
            </a:r>
            <a:endParaRPr lang="en-US" dirty="0"/>
          </a:p>
        </p:txBody>
      </p:sp>
    </p:spTree>
    <p:extLst>
      <p:ext uri="{BB962C8B-B14F-4D97-AF65-F5344CB8AC3E}">
        <p14:creationId xmlns:p14="http://schemas.microsoft.com/office/powerpoint/2010/main" val="35744747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a:xfrm>
            <a:off x="104775" y="284176"/>
            <a:ext cx="11925300" cy="1508760"/>
          </a:xfrm>
        </p:spPr>
        <p:txBody>
          <a:bodyPr>
            <a:normAutofit/>
          </a:bodyPr>
          <a:lstStyle/>
          <a:p>
            <a:r>
              <a:rPr lang="en-US" sz="3600" dirty="0"/>
              <a:t>Julia’s Bookstore Order status page Functions</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285750" y="2011680"/>
            <a:ext cx="5674474" cy="4562144"/>
          </a:xfrm>
        </p:spPr>
        <p:txBody>
          <a:bodyPr>
            <a:normAutofit/>
          </a:bodyPr>
          <a:lstStyle/>
          <a:p>
            <a:r>
              <a:rPr lang="en-US" sz="1800" dirty="0">
                <a:effectLst/>
                <a:latin typeface="Times New Roman" panose="02020603050405020304" pitchFamily="18" charset="0"/>
                <a:ea typeface="Calibri" panose="020F0502020204030204" pitchFamily="34" charset="0"/>
              </a:rPr>
              <a:t>The next function used in the history page is the </a:t>
            </a:r>
            <a:r>
              <a:rPr lang="en-US" sz="1800" dirty="0" err="1">
                <a:effectLst/>
                <a:latin typeface="Times New Roman" panose="02020603050405020304" pitchFamily="18" charset="0"/>
                <a:ea typeface="Calibri" panose="020F0502020204030204" pitchFamily="34" charset="0"/>
              </a:rPr>
              <a:t>getHistory</a:t>
            </a:r>
            <a:r>
              <a:rPr lang="en-US" sz="1800" dirty="0">
                <a:effectLst/>
                <a:latin typeface="Times New Roman" panose="02020603050405020304" pitchFamily="18" charset="0"/>
                <a:ea typeface="Calibri" panose="020F0502020204030204" pitchFamily="34" charset="0"/>
              </a:rPr>
              <a:t>() function which is used to display orders where the status is equal to completed (See image 137).</a:t>
            </a:r>
          </a:p>
          <a:p>
            <a:r>
              <a:rPr lang="en-US" sz="1800" dirty="0">
                <a:effectLst/>
                <a:latin typeface="Times New Roman" panose="02020603050405020304" pitchFamily="18" charset="0"/>
                <a:ea typeface="Calibri" panose="020F0502020204030204" pitchFamily="34" charset="0"/>
              </a:rPr>
              <a:t> This file also uses the global $con variable to connect to the database. </a:t>
            </a:r>
          </a:p>
          <a:p>
            <a:r>
              <a:rPr lang="en-US" sz="1800" dirty="0">
                <a:effectLst/>
                <a:latin typeface="Times New Roman" panose="02020603050405020304" pitchFamily="18" charset="0"/>
                <a:ea typeface="Calibri" panose="020F0502020204030204" pitchFamily="34" charset="0"/>
              </a:rPr>
              <a:t>It gets the session id and assigns it to the variable $id. Next the variable $stat is assigned to the word completed. </a:t>
            </a:r>
          </a:p>
          <a:p>
            <a:r>
              <a:rPr lang="en-US" sz="1800" dirty="0">
                <a:effectLst/>
                <a:latin typeface="Times New Roman" panose="02020603050405020304" pitchFamily="18" charset="0"/>
                <a:ea typeface="Calibri" panose="020F0502020204030204" pitchFamily="34" charset="0"/>
              </a:rPr>
              <a:t>A SELECT statement is used and JOINED on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a:t>
            </a:r>
          </a:p>
          <a:p>
            <a:r>
              <a:rPr lang="en-US" sz="1800" dirty="0">
                <a:effectLst/>
                <a:latin typeface="Times New Roman" panose="02020603050405020304" pitchFamily="18" charset="0"/>
                <a:ea typeface="Calibri" panose="020F0502020204030204" pitchFamily="34" charset="0"/>
              </a:rPr>
              <a:t>This gets the values of title and price from the books table then gets the values of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order_status</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confirmation_number</a:t>
            </a:r>
            <a:r>
              <a:rPr lang="en-US" sz="1800" dirty="0">
                <a:effectLst/>
                <a:latin typeface="Times New Roman" panose="02020603050405020304" pitchFamily="18" charset="0"/>
                <a:ea typeface="Calibri" panose="020F0502020204030204" pitchFamily="34" charset="0"/>
              </a:rPr>
              <a:t> from the history table. </a:t>
            </a:r>
          </a:p>
          <a:p>
            <a:r>
              <a:rPr lang="en-US" sz="1800" dirty="0">
                <a:effectLst/>
                <a:latin typeface="Times New Roman" panose="02020603050405020304" pitchFamily="18" charset="0"/>
                <a:ea typeface="Calibri" panose="020F0502020204030204" pitchFamily="34" charset="0"/>
              </a:rPr>
              <a:t>Then two unknown variables are assigned.</a:t>
            </a:r>
            <a:endParaRPr lang="en-US" dirty="0"/>
          </a:p>
        </p:txBody>
      </p:sp>
      <p:pic>
        <p:nvPicPr>
          <p:cNvPr id="4" name="Content Placeholder 3">
            <a:extLst>
              <a:ext uri="{FF2B5EF4-FFF2-40B4-BE49-F238E27FC236}">
                <a16:creationId xmlns:a16="http://schemas.microsoft.com/office/drawing/2014/main" id="{992157EE-C295-493C-ADE3-946901114876}"/>
              </a:ext>
            </a:extLst>
          </p:cNvPr>
          <p:cNvPicPr>
            <a:picLocks noGrp="1" noChangeAspect="1"/>
          </p:cNvPicPr>
          <p:nvPr>
            <p:ph sz="half" idx="2"/>
          </p:nvPr>
        </p:nvPicPr>
        <p:blipFill>
          <a:blip r:embed="rId2"/>
          <a:stretch>
            <a:fillRect/>
          </a:stretch>
        </p:blipFill>
        <p:spPr>
          <a:xfrm>
            <a:off x="5960224" y="2412723"/>
            <a:ext cx="5760870" cy="2032553"/>
          </a:xfrm>
          <a:prstGeom prst="rect">
            <a:avLst/>
          </a:prstGeom>
        </p:spPr>
      </p:pic>
      <p:pic>
        <p:nvPicPr>
          <p:cNvPr id="5" name="Picture 4">
            <a:extLst>
              <a:ext uri="{FF2B5EF4-FFF2-40B4-BE49-F238E27FC236}">
                <a16:creationId xmlns:a16="http://schemas.microsoft.com/office/drawing/2014/main" id="{AB37B297-6D7F-43F8-A79A-EA6FD4542C89}"/>
              </a:ext>
            </a:extLst>
          </p:cNvPr>
          <p:cNvPicPr>
            <a:picLocks noChangeAspect="1"/>
          </p:cNvPicPr>
          <p:nvPr/>
        </p:nvPicPr>
        <p:blipFill>
          <a:blip r:embed="rId3"/>
          <a:stretch>
            <a:fillRect/>
          </a:stretch>
        </p:blipFill>
        <p:spPr>
          <a:xfrm>
            <a:off x="6802024" y="4610077"/>
            <a:ext cx="4077269" cy="323895"/>
          </a:xfrm>
          <a:prstGeom prst="rect">
            <a:avLst/>
          </a:prstGeom>
        </p:spPr>
      </p:pic>
    </p:spTree>
    <p:extLst>
      <p:ext uri="{BB962C8B-B14F-4D97-AF65-F5344CB8AC3E}">
        <p14:creationId xmlns:p14="http://schemas.microsoft.com/office/powerpoint/2010/main" val="9863299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a:xfrm>
            <a:off x="104775" y="284176"/>
            <a:ext cx="11925300" cy="1508760"/>
          </a:xfrm>
        </p:spPr>
        <p:txBody>
          <a:bodyPr>
            <a:normAutofit/>
          </a:bodyPr>
          <a:lstStyle/>
          <a:p>
            <a:r>
              <a:rPr lang="en-US" sz="3600" dirty="0"/>
              <a:t>Julia’s Bookstore Order status page Functions</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285750" y="2011680"/>
            <a:ext cx="11125200" cy="4562144"/>
          </a:xfrm>
        </p:spPr>
        <p:txBody>
          <a:bodyPr>
            <a:normAutofit/>
          </a:bodyPr>
          <a:lstStyle/>
          <a:p>
            <a:r>
              <a:rPr lang="en-US" sz="1800" dirty="0">
                <a:effectLst/>
                <a:latin typeface="Times New Roman" panose="02020603050405020304" pitchFamily="18" charset="0"/>
                <a:ea typeface="Calibri" panose="020F0502020204030204" pitchFamily="34" charset="0"/>
              </a:rPr>
              <a:t>A prepare statement is used to connect to the database so we can execute the prepared statement. </a:t>
            </a:r>
          </a:p>
          <a:p>
            <a:r>
              <a:rPr lang="en-US" sz="1800" dirty="0">
                <a:effectLst/>
                <a:latin typeface="Times New Roman" panose="02020603050405020304" pitchFamily="18" charset="0"/>
                <a:ea typeface="Calibri" panose="020F0502020204030204" pitchFamily="34" charset="0"/>
              </a:rPr>
              <a:t>Parameters are bound to make sure that only two variables are accepted to prevent possible injections. </a:t>
            </a:r>
          </a:p>
          <a:p>
            <a:r>
              <a:rPr lang="en-US" sz="1800" dirty="0">
                <a:effectLst/>
                <a:latin typeface="Times New Roman" panose="02020603050405020304" pitchFamily="18" charset="0"/>
                <a:ea typeface="Calibri" panose="020F0502020204030204" pitchFamily="34" charset="0"/>
              </a:rPr>
              <a:t>The statement is then executed, and the results are bound to their appropriate variables. </a:t>
            </a:r>
          </a:p>
          <a:p>
            <a:r>
              <a:rPr lang="en-US" sz="1800" dirty="0">
                <a:effectLst/>
                <a:latin typeface="Times New Roman" panose="02020603050405020304" pitchFamily="18" charset="0"/>
                <a:ea typeface="Calibri" panose="020F0502020204030204" pitchFamily="34" charset="0"/>
              </a:rPr>
              <a:t>A while loop is used to fetch the information and display it onto the table. </a:t>
            </a:r>
          </a:p>
          <a:p>
            <a:r>
              <a:rPr lang="en-US" sz="1800" dirty="0">
                <a:effectLst/>
                <a:latin typeface="Times New Roman" panose="02020603050405020304" pitchFamily="18" charset="0"/>
                <a:ea typeface="Calibri" panose="020F0502020204030204" pitchFamily="34" charset="0"/>
              </a:rPr>
              <a:t>Then the statement is closed so another query can be executed.</a:t>
            </a:r>
            <a:endParaRPr lang="en-US" dirty="0"/>
          </a:p>
        </p:txBody>
      </p:sp>
    </p:spTree>
    <p:extLst>
      <p:ext uri="{BB962C8B-B14F-4D97-AF65-F5344CB8AC3E}">
        <p14:creationId xmlns:p14="http://schemas.microsoft.com/office/powerpoint/2010/main" val="17927463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a:xfrm>
            <a:off x="104775" y="284176"/>
            <a:ext cx="11925300" cy="1508760"/>
          </a:xfrm>
        </p:spPr>
        <p:txBody>
          <a:bodyPr>
            <a:normAutofit/>
          </a:bodyPr>
          <a:lstStyle/>
          <a:p>
            <a:pPr algn="ctr"/>
            <a:r>
              <a:rPr lang="en-US" sz="3600" dirty="0"/>
              <a:t>Julia’s Bookstore Order status page changing status</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285750" y="2011680"/>
            <a:ext cx="5674474" cy="4636770"/>
          </a:xfrm>
        </p:spPr>
        <p:txBody>
          <a:bodyPr>
            <a:normAutofit/>
          </a:bodyPr>
          <a:lstStyle/>
          <a:p>
            <a:pPr marL="0" indent="0">
              <a:buNone/>
            </a:pPr>
            <a:r>
              <a:rPr lang="en-US" sz="1800" dirty="0">
                <a:effectLst/>
                <a:latin typeface="Times New Roman" panose="02020603050405020304" pitchFamily="18" charset="0"/>
                <a:ea typeface="Calibri" panose="020F0502020204030204" pitchFamily="34" charset="0"/>
              </a:rPr>
              <a:t>To change the status from ordered to completed we will need to go to the history table in the database (See image 138). </a:t>
            </a:r>
          </a:p>
          <a:p>
            <a:pPr marL="0" indent="0">
              <a:buNone/>
            </a:pPr>
            <a:r>
              <a:rPr lang="en-US" sz="1800" dirty="0">
                <a:effectLst/>
                <a:latin typeface="Times New Roman" panose="02020603050405020304" pitchFamily="18" charset="0"/>
                <a:ea typeface="Calibri" panose="020F0502020204030204" pitchFamily="34" charset="0"/>
              </a:rPr>
              <a:t>Clicking on the edit link will bring the employee or admin to where they can change from ordered to completed (See image 139). </a:t>
            </a:r>
          </a:p>
          <a:p>
            <a:pPr marL="0" indent="0">
              <a:buNone/>
            </a:pPr>
            <a:r>
              <a:rPr lang="en-US" sz="1800" dirty="0">
                <a:effectLst/>
                <a:latin typeface="Times New Roman" panose="02020603050405020304" pitchFamily="18" charset="0"/>
                <a:ea typeface="Calibri" panose="020F0502020204030204" pitchFamily="34" charset="0"/>
              </a:rPr>
              <a:t>The status must be spelled correctly and specifically say completed, if that is not done then it will not show up as a previous order for the user.</a:t>
            </a:r>
          </a:p>
          <a:p>
            <a:pPr marL="0" indent="0">
              <a:buNone/>
            </a:pPr>
            <a:r>
              <a:rPr lang="en-US" sz="1800" dirty="0">
                <a:effectLst/>
                <a:latin typeface="Times New Roman" panose="02020603050405020304" pitchFamily="18" charset="0"/>
                <a:ea typeface="Calibri" panose="020F0502020204030204" pitchFamily="34" charset="0"/>
              </a:rPr>
              <a:t>. Clicking the go button will save the edited order status and will display completed instead of ordered (See image 140). </a:t>
            </a:r>
          </a:p>
          <a:p>
            <a:pPr marL="0" indent="0">
              <a:buNone/>
            </a:pPr>
            <a:r>
              <a:rPr lang="en-US" sz="1800" dirty="0">
                <a:effectLst/>
                <a:latin typeface="Times New Roman" panose="02020603050405020304" pitchFamily="18" charset="0"/>
                <a:ea typeface="Calibri" panose="020F0502020204030204" pitchFamily="34" charset="0"/>
              </a:rPr>
              <a:t>Going back to the website and refreshing the page will now show the new order status under the previous order table (See image 141).</a:t>
            </a:r>
            <a:endParaRPr lang="en-US" dirty="0"/>
          </a:p>
        </p:txBody>
      </p:sp>
      <p:pic>
        <p:nvPicPr>
          <p:cNvPr id="8" name="Content Placeholder 7">
            <a:extLst>
              <a:ext uri="{FF2B5EF4-FFF2-40B4-BE49-F238E27FC236}">
                <a16:creationId xmlns:a16="http://schemas.microsoft.com/office/drawing/2014/main" id="{F8EDB911-9053-46F2-A3AE-DC194437369F}"/>
              </a:ext>
            </a:extLst>
          </p:cNvPr>
          <p:cNvPicPr>
            <a:picLocks noGrp="1" noChangeAspect="1"/>
          </p:cNvPicPr>
          <p:nvPr>
            <p:ph sz="half" idx="2"/>
          </p:nvPr>
        </p:nvPicPr>
        <p:blipFill>
          <a:blip r:embed="rId2"/>
          <a:stretch>
            <a:fillRect/>
          </a:stretch>
        </p:blipFill>
        <p:spPr>
          <a:xfrm>
            <a:off x="6707188" y="2011680"/>
            <a:ext cx="4754562" cy="3367577"/>
          </a:xfrm>
          <a:prstGeom prst="rect">
            <a:avLst/>
          </a:prstGeom>
        </p:spPr>
      </p:pic>
      <p:pic>
        <p:nvPicPr>
          <p:cNvPr id="9" name="Picture 8">
            <a:extLst>
              <a:ext uri="{FF2B5EF4-FFF2-40B4-BE49-F238E27FC236}">
                <a16:creationId xmlns:a16="http://schemas.microsoft.com/office/drawing/2014/main" id="{FD36B3CC-21B9-4793-9854-8B5FDC87994F}"/>
              </a:ext>
            </a:extLst>
          </p:cNvPr>
          <p:cNvPicPr>
            <a:picLocks noChangeAspect="1"/>
          </p:cNvPicPr>
          <p:nvPr/>
        </p:nvPicPr>
        <p:blipFill>
          <a:blip r:embed="rId3"/>
          <a:stretch>
            <a:fillRect/>
          </a:stretch>
        </p:blipFill>
        <p:spPr>
          <a:xfrm>
            <a:off x="7179203" y="5598001"/>
            <a:ext cx="3810532" cy="285790"/>
          </a:xfrm>
          <a:prstGeom prst="rect">
            <a:avLst/>
          </a:prstGeom>
        </p:spPr>
      </p:pic>
    </p:spTree>
    <p:extLst>
      <p:ext uri="{BB962C8B-B14F-4D97-AF65-F5344CB8AC3E}">
        <p14:creationId xmlns:p14="http://schemas.microsoft.com/office/powerpoint/2010/main" val="29514379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a:xfrm>
            <a:off x="104775" y="284176"/>
            <a:ext cx="11925300" cy="1508760"/>
          </a:xfrm>
        </p:spPr>
        <p:txBody>
          <a:bodyPr>
            <a:normAutofit/>
          </a:bodyPr>
          <a:lstStyle/>
          <a:p>
            <a:pPr algn="ctr"/>
            <a:r>
              <a:rPr lang="en-US" sz="3600" dirty="0"/>
              <a:t>Julia’s Bookstore Order status page changing status</a:t>
            </a:r>
          </a:p>
        </p:txBody>
      </p:sp>
      <p:pic>
        <p:nvPicPr>
          <p:cNvPr id="6" name="Content Placeholder 5">
            <a:extLst>
              <a:ext uri="{FF2B5EF4-FFF2-40B4-BE49-F238E27FC236}">
                <a16:creationId xmlns:a16="http://schemas.microsoft.com/office/drawing/2014/main" id="{C76FF877-3F38-46B2-B252-E10DCE3059CD}"/>
              </a:ext>
            </a:extLst>
          </p:cNvPr>
          <p:cNvPicPr>
            <a:picLocks noGrp="1" noChangeAspect="1"/>
          </p:cNvPicPr>
          <p:nvPr>
            <p:ph sz="half" idx="1"/>
          </p:nvPr>
        </p:nvPicPr>
        <p:blipFill>
          <a:blip r:embed="rId2"/>
          <a:stretch>
            <a:fillRect/>
          </a:stretch>
        </p:blipFill>
        <p:spPr>
          <a:xfrm>
            <a:off x="287885" y="2011680"/>
            <a:ext cx="5673725" cy="2391693"/>
          </a:xfrm>
          <a:prstGeom prst="rect">
            <a:avLst/>
          </a:prstGeom>
        </p:spPr>
      </p:pic>
      <p:pic>
        <p:nvPicPr>
          <p:cNvPr id="10" name="Content Placeholder 9">
            <a:extLst>
              <a:ext uri="{FF2B5EF4-FFF2-40B4-BE49-F238E27FC236}">
                <a16:creationId xmlns:a16="http://schemas.microsoft.com/office/drawing/2014/main" id="{4586BCB9-F7BF-4C4C-A4AB-23C0E94036F3}"/>
              </a:ext>
            </a:extLst>
          </p:cNvPr>
          <p:cNvPicPr>
            <a:picLocks noGrp="1" noChangeAspect="1"/>
          </p:cNvPicPr>
          <p:nvPr>
            <p:ph sz="half" idx="2"/>
          </p:nvPr>
        </p:nvPicPr>
        <p:blipFill>
          <a:blip r:embed="rId3"/>
          <a:stretch>
            <a:fillRect/>
          </a:stretch>
        </p:blipFill>
        <p:spPr>
          <a:xfrm>
            <a:off x="6716713" y="2011680"/>
            <a:ext cx="4754562" cy="3454014"/>
          </a:xfrm>
          <a:prstGeom prst="rect">
            <a:avLst/>
          </a:prstGeom>
        </p:spPr>
      </p:pic>
      <p:pic>
        <p:nvPicPr>
          <p:cNvPr id="7" name="Picture 6">
            <a:extLst>
              <a:ext uri="{FF2B5EF4-FFF2-40B4-BE49-F238E27FC236}">
                <a16:creationId xmlns:a16="http://schemas.microsoft.com/office/drawing/2014/main" id="{4359B133-8308-4A68-82D2-84888E2688B8}"/>
              </a:ext>
            </a:extLst>
          </p:cNvPr>
          <p:cNvPicPr>
            <a:picLocks noChangeAspect="1"/>
          </p:cNvPicPr>
          <p:nvPr/>
        </p:nvPicPr>
        <p:blipFill>
          <a:blip r:embed="rId4"/>
          <a:stretch>
            <a:fillRect/>
          </a:stretch>
        </p:blipFill>
        <p:spPr>
          <a:xfrm>
            <a:off x="924165" y="4769750"/>
            <a:ext cx="4401164" cy="285790"/>
          </a:xfrm>
          <a:prstGeom prst="rect">
            <a:avLst/>
          </a:prstGeom>
        </p:spPr>
      </p:pic>
      <p:pic>
        <p:nvPicPr>
          <p:cNvPr id="11" name="Picture 10">
            <a:extLst>
              <a:ext uri="{FF2B5EF4-FFF2-40B4-BE49-F238E27FC236}">
                <a16:creationId xmlns:a16="http://schemas.microsoft.com/office/drawing/2014/main" id="{398C5BA7-4B62-415A-863B-85762BD60C1E}"/>
              </a:ext>
            </a:extLst>
          </p:cNvPr>
          <p:cNvPicPr>
            <a:picLocks noChangeAspect="1"/>
          </p:cNvPicPr>
          <p:nvPr/>
        </p:nvPicPr>
        <p:blipFill>
          <a:blip r:embed="rId5"/>
          <a:stretch>
            <a:fillRect/>
          </a:stretch>
        </p:blipFill>
        <p:spPr>
          <a:xfrm>
            <a:off x="6845780" y="5753077"/>
            <a:ext cx="4496427" cy="323895"/>
          </a:xfrm>
          <a:prstGeom prst="rect">
            <a:avLst/>
          </a:prstGeom>
        </p:spPr>
      </p:pic>
    </p:spTree>
    <p:extLst>
      <p:ext uri="{BB962C8B-B14F-4D97-AF65-F5344CB8AC3E}">
        <p14:creationId xmlns:p14="http://schemas.microsoft.com/office/powerpoint/2010/main" val="23260129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a:xfrm>
            <a:off x="104775" y="284176"/>
            <a:ext cx="11925300" cy="1508760"/>
          </a:xfrm>
        </p:spPr>
        <p:txBody>
          <a:bodyPr>
            <a:normAutofit/>
          </a:bodyPr>
          <a:lstStyle/>
          <a:p>
            <a:pPr algn="ctr"/>
            <a:r>
              <a:rPr lang="en-US" sz="3600" dirty="0"/>
              <a:t>Julia’s Bookstore Order status page changing status</a:t>
            </a:r>
          </a:p>
        </p:txBody>
      </p:sp>
      <p:pic>
        <p:nvPicPr>
          <p:cNvPr id="9" name="Content Placeholder 8">
            <a:extLst>
              <a:ext uri="{FF2B5EF4-FFF2-40B4-BE49-F238E27FC236}">
                <a16:creationId xmlns:a16="http://schemas.microsoft.com/office/drawing/2014/main" id="{AD26A1A9-5B5F-4E9E-BBBF-6075E490564D}"/>
              </a:ext>
            </a:extLst>
          </p:cNvPr>
          <p:cNvPicPr>
            <a:picLocks noGrp="1" noChangeAspect="1"/>
          </p:cNvPicPr>
          <p:nvPr>
            <p:ph sz="half" idx="1"/>
          </p:nvPr>
        </p:nvPicPr>
        <p:blipFill>
          <a:blip r:embed="rId2"/>
          <a:stretch>
            <a:fillRect/>
          </a:stretch>
        </p:blipFill>
        <p:spPr>
          <a:xfrm>
            <a:off x="1989714" y="2309394"/>
            <a:ext cx="8212571" cy="2843631"/>
          </a:xfrm>
          <a:prstGeom prst="rect">
            <a:avLst/>
          </a:prstGeom>
        </p:spPr>
      </p:pic>
      <p:pic>
        <p:nvPicPr>
          <p:cNvPr id="12" name="Picture 11">
            <a:extLst>
              <a:ext uri="{FF2B5EF4-FFF2-40B4-BE49-F238E27FC236}">
                <a16:creationId xmlns:a16="http://schemas.microsoft.com/office/drawing/2014/main" id="{EB9805C7-2E07-4940-B7BD-461A2593AA85}"/>
              </a:ext>
            </a:extLst>
          </p:cNvPr>
          <p:cNvPicPr>
            <a:picLocks noChangeAspect="1"/>
          </p:cNvPicPr>
          <p:nvPr/>
        </p:nvPicPr>
        <p:blipFill>
          <a:blip r:embed="rId3"/>
          <a:stretch>
            <a:fillRect/>
          </a:stretch>
        </p:blipFill>
        <p:spPr>
          <a:xfrm>
            <a:off x="3647732" y="5355115"/>
            <a:ext cx="4896533" cy="304843"/>
          </a:xfrm>
          <a:prstGeom prst="rect">
            <a:avLst/>
          </a:prstGeom>
        </p:spPr>
      </p:pic>
    </p:spTree>
    <p:extLst>
      <p:ext uri="{BB962C8B-B14F-4D97-AF65-F5344CB8AC3E}">
        <p14:creationId xmlns:p14="http://schemas.microsoft.com/office/powerpoint/2010/main" val="1330645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8277-D800-4358-92A0-BC8ADA5C8521}"/>
              </a:ext>
            </a:extLst>
          </p:cNvPr>
          <p:cNvSpPr>
            <a:spLocks noGrp="1"/>
          </p:cNvSpPr>
          <p:nvPr>
            <p:ph type="title"/>
          </p:nvPr>
        </p:nvSpPr>
        <p:spPr/>
        <p:txBody>
          <a:bodyPr>
            <a:normAutofit/>
          </a:bodyPr>
          <a:lstStyle/>
          <a:p>
            <a:r>
              <a:rPr lang="en-US" dirty="0"/>
              <a:t>Hardware Requirements</a:t>
            </a:r>
          </a:p>
        </p:txBody>
      </p:sp>
      <p:sp>
        <p:nvSpPr>
          <p:cNvPr id="3" name="Content Placeholder 2">
            <a:extLst>
              <a:ext uri="{FF2B5EF4-FFF2-40B4-BE49-F238E27FC236}">
                <a16:creationId xmlns:a16="http://schemas.microsoft.com/office/drawing/2014/main" id="{1BD18958-EDA7-4389-8434-64B24FF293D7}"/>
              </a:ext>
            </a:extLst>
          </p:cNvPr>
          <p:cNvSpPr>
            <a:spLocks noGrp="1"/>
          </p:cNvSpPr>
          <p:nvPr>
            <p:ph idx="1"/>
          </p:nvPr>
        </p:nvSpPr>
        <p:spPr>
          <a:xfrm>
            <a:off x="580361" y="2193080"/>
            <a:ext cx="9880979" cy="2871985"/>
          </a:xfrm>
        </p:spPr>
        <p:txBody>
          <a:bodyPr anchor="ctr">
            <a:normAutofit/>
          </a:bodyPr>
          <a:lstStyle/>
          <a:p>
            <a:r>
              <a:rPr lang="en-US" dirty="0"/>
              <a:t>Hardware used is:</a:t>
            </a:r>
          </a:p>
          <a:p>
            <a:pPr lvl="1"/>
            <a:r>
              <a:rPr lang="en-US" dirty="0"/>
              <a:t>Ubuntu Virtual Machine on Oracle VM </a:t>
            </a:r>
            <a:r>
              <a:rPr lang="en-US" dirty="0" err="1"/>
              <a:t>virtualbox</a:t>
            </a:r>
            <a:endParaRPr lang="en-US" dirty="0"/>
          </a:p>
          <a:p>
            <a:pPr lvl="2"/>
            <a:r>
              <a:rPr lang="en-US" dirty="0"/>
              <a:t>1 CPU</a:t>
            </a:r>
          </a:p>
          <a:p>
            <a:pPr lvl="2"/>
            <a:r>
              <a:rPr lang="en-US" dirty="0"/>
              <a:t>8 GB memory</a:t>
            </a:r>
          </a:p>
          <a:p>
            <a:pPr lvl="2"/>
            <a:r>
              <a:rPr lang="en-US" dirty="0"/>
              <a:t>15 GB disk</a:t>
            </a:r>
          </a:p>
          <a:p>
            <a:pPr lvl="2"/>
            <a:endParaRPr lang="en-US" dirty="0"/>
          </a:p>
        </p:txBody>
      </p:sp>
    </p:spTree>
    <p:extLst>
      <p:ext uri="{BB962C8B-B14F-4D97-AF65-F5344CB8AC3E}">
        <p14:creationId xmlns:p14="http://schemas.microsoft.com/office/powerpoint/2010/main" val="34325579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a:xfrm>
            <a:off x="104775" y="284176"/>
            <a:ext cx="11925300" cy="1508760"/>
          </a:xfrm>
        </p:spPr>
        <p:txBody>
          <a:bodyPr>
            <a:normAutofit/>
          </a:bodyPr>
          <a:lstStyle/>
          <a:p>
            <a:pPr algn="ctr"/>
            <a:r>
              <a:rPr lang="en-US" sz="3600" dirty="0"/>
              <a:t>Julia’s Bookstore Logging out</a:t>
            </a:r>
          </a:p>
        </p:txBody>
      </p:sp>
      <p:sp>
        <p:nvSpPr>
          <p:cNvPr id="4" name="Content Placeholder 3">
            <a:extLst>
              <a:ext uri="{FF2B5EF4-FFF2-40B4-BE49-F238E27FC236}">
                <a16:creationId xmlns:a16="http://schemas.microsoft.com/office/drawing/2014/main" id="{55626869-993F-4801-B34A-C349D0B66A84}"/>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rPr>
              <a:t>The last thing to discuss is the logout tab with the code that is used to log out the user. </a:t>
            </a:r>
          </a:p>
          <a:p>
            <a:r>
              <a:rPr lang="en-US" sz="1800" dirty="0">
                <a:effectLst/>
                <a:latin typeface="Times New Roman" panose="02020603050405020304" pitchFamily="18" charset="0"/>
                <a:ea typeface="Calibri" panose="020F0502020204030204" pitchFamily="34" charset="0"/>
              </a:rPr>
              <a:t>When the user presses the logout link the user will be logged out and the sign in page will be displayed. </a:t>
            </a:r>
          </a:p>
          <a:p>
            <a:r>
              <a:rPr lang="en-US" sz="1800" dirty="0">
                <a:effectLst/>
                <a:latin typeface="Times New Roman" panose="02020603050405020304" pitchFamily="18" charset="0"/>
                <a:ea typeface="Calibri" panose="020F0502020204030204" pitchFamily="34" charset="0"/>
              </a:rPr>
              <a:t>When the user logs out the </a:t>
            </a:r>
            <a:r>
              <a:rPr lang="en-US" sz="1800" dirty="0" err="1">
                <a:effectLst/>
                <a:latin typeface="Times New Roman" panose="02020603050405020304" pitchFamily="18" charset="0"/>
                <a:ea typeface="Calibri" panose="020F0502020204030204" pitchFamily="34" charset="0"/>
              </a:rPr>
              <a:t>logout.php</a:t>
            </a:r>
            <a:r>
              <a:rPr lang="en-US" sz="1800" dirty="0">
                <a:effectLst/>
                <a:latin typeface="Times New Roman" panose="02020603050405020304" pitchFamily="18" charset="0"/>
                <a:ea typeface="Calibri" panose="020F0502020204030204" pitchFamily="34" charset="0"/>
              </a:rPr>
              <a:t> file is used (See image 142). </a:t>
            </a:r>
          </a:p>
          <a:p>
            <a:r>
              <a:rPr lang="en-US" sz="1800" dirty="0">
                <a:effectLst/>
                <a:latin typeface="Times New Roman" panose="02020603050405020304" pitchFamily="18" charset="0"/>
                <a:ea typeface="Calibri" panose="020F0502020204030204" pitchFamily="34" charset="0"/>
              </a:rPr>
              <a:t>This file will initialize the session, unset all of the session variables, destroy the session, and lastly will redirect the user to the login1.php page</a:t>
            </a:r>
            <a:endParaRPr lang="en-US" dirty="0"/>
          </a:p>
        </p:txBody>
      </p:sp>
      <p:pic>
        <p:nvPicPr>
          <p:cNvPr id="3" name="Content Placeholder 2">
            <a:extLst>
              <a:ext uri="{FF2B5EF4-FFF2-40B4-BE49-F238E27FC236}">
                <a16:creationId xmlns:a16="http://schemas.microsoft.com/office/drawing/2014/main" id="{DDA71016-8CEC-47E4-BFDE-C5C85AEAB598}"/>
              </a:ext>
            </a:extLst>
          </p:cNvPr>
          <p:cNvPicPr>
            <a:picLocks noGrp="1" noChangeAspect="1"/>
          </p:cNvPicPr>
          <p:nvPr>
            <p:ph sz="half" idx="2"/>
          </p:nvPr>
        </p:nvPicPr>
        <p:blipFill>
          <a:blip r:embed="rId2"/>
          <a:stretch>
            <a:fillRect/>
          </a:stretch>
        </p:blipFill>
        <p:spPr>
          <a:xfrm>
            <a:off x="6844755" y="2011680"/>
            <a:ext cx="4517528" cy="3828620"/>
          </a:xfrm>
          <a:prstGeom prst="rect">
            <a:avLst/>
          </a:prstGeom>
        </p:spPr>
      </p:pic>
      <p:pic>
        <p:nvPicPr>
          <p:cNvPr id="5" name="Picture 4">
            <a:extLst>
              <a:ext uri="{FF2B5EF4-FFF2-40B4-BE49-F238E27FC236}">
                <a16:creationId xmlns:a16="http://schemas.microsoft.com/office/drawing/2014/main" id="{4E442DAB-8313-4EAD-AE77-2475A3D253DD}"/>
              </a:ext>
            </a:extLst>
          </p:cNvPr>
          <p:cNvPicPr>
            <a:picLocks noChangeAspect="1"/>
          </p:cNvPicPr>
          <p:nvPr/>
        </p:nvPicPr>
        <p:blipFill>
          <a:blip r:embed="rId3"/>
          <a:stretch>
            <a:fillRect/>
          </a:stretch>
        </p:blipFill>
        <p:spPr>
          <a:xfrm>
            <a:off x="6988674" y="5972152"/>
            <a:ext cx="4229690" cy="323895"/>
          </a:xfrm>
          <a:prstGeom prst="rect">
            <a:avLst/>
          </a:prstGeom>
        </p:spPr>
      </p:pic>
    </p:spTree>
    <p:extLst>
      <p:ext uri="{BB962C8B-B14F-4D97-AF65-F5344CB8AC3E}">
        <p14:creationId xmlns:p14="http://schemas.microsoft.com/office/powerpoint/2010/main" val="6959773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normAutofit/>
          </a:bodyPr>
          <a:lstStyle/>
          <a:p>
            <a:r>
              <a:rPr lang="en-US" dirty="0"/>
              <a:t>Connecting to database and using certs for secure connection</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p:txBody>
          <a:bodyPr>
            <a:normAutofit/>
          </a:bodyPr>
          <a:lstStyle/>
          <a:p>
            <a:r>
              <a:rPr lang="en-US" sz="1800" dirty="0">
                <a:effectLst/>
                <a:latin typeface="Times New Roman" panose="02020603050405020304" pitchFamily="18" charset="0"/>
                <a:ea typeface="Calibri" panose="020F0502020204030204" pitchFamily="34" charset="0"/>
              </a:rPr>
              <a:t>The last thing I did with this website was to create a self-signed certificate to setup https on the apache server. </a:t>
            </a:r>
          </a:p>
          <a:p>
            <a:r>
              <a:rPr lang="en-US" sz="1800" dirty="0">
                <a:effectLst/>
                <a:latin typeface="Times New Roman" panose="02020603050405020304" pitchFamily="18" charset="0"/>
                <a:ea typeface="Calibri" panose="020F0502020204030204" pitchFamily="34" charset="0"/>
              </a:rPr>
              <a:t>The self-signed certificates were created with built in </a:t>
            </a:r>
            <a:r>
              <a:rPr lang="en-US" sz="1800" dirty="0" err="1">
                <a:effectLst/>
                <a:latin typeface="Times New Roman" panose="02020603050405020304" pitchFamily="18" charset="0"/>
                <a:ea typeface="Calibri" panose="020F0502020204030204" pitchFamily="34" charset="0"/>
              </a:rPr>
              <a:t>linux</a:t>
            </a:r>
            <a:r>
              <a:rPr lang="en-US" sz="1800" dirty="0">
                <a:effectLst/>
                <a:latin typeface="Times New Roman" panose="02020603050405020304" pitchFamily="18" charset="0"/>
                <a:ea typeface="Calibri" panose="020F0502020204030204" pitchFamily="34" charset="0"/>
              </a:rPr>
              <a:t> utility called </a:t>
            </a:r>
            <a:r>
              <a:rPr lang="en-US" sz="1800" dirty="0" err="1">
                <a:effectLst/>
                <a:latin typeface="Times New Roman" panose="02020603050405020304" pitchFamily="18" charset="0"/>
                <a:ea typeface="Calibri" panose="020F0502020204030204" pitchFamily="34" charset="0"/>
              </a:rPr>
              <a:t>openssl</a:t>
            </a:r>
            <a:r>
              <a:rPr lang="en-US" sz="1800" dirty="0">
                <a:effectLst/>
                <a:latin typeface="Times New Roman" panose="02020603050405020304" pitchFamily="18" charset="0"/>
                <a:ea typeface="Calibri" panose="020F0502020204030204" pitchFamily="34" charset="0"/>
              </a:rPr>
              <a:t> and other values</a:t>
            </a:r>
            <a:endParaRPr lang="en-US" sz="1800" dirty="0">
              <a:latin typeface="Times New Roman" panose="02020603050405020304" pitchFamily="18" charset="0"/>
              <a:ea typeface="Calibri" panose="020F0502020204030204" pitchFamily="34" charset="0"/>
            </a:endParaRPr>
          </a:p>
          <a:p>
            <a:pPr lvl="1"/>
            <a:r>
              <a:rPr lang="en-US" sz="1500" dirty="0">
                <a:effectLst/>
                <a:latin typeface="Times New Roman" panose="02020603050405020304" pitchFamily="18" charset="0"/>
                <a:ea typeface="Calibri" panose="020F0502020204030204" pitchFamily="34" charset="0"/>
              </a:rPr>
              <a:t>OpenSSL is the basic command line tool for creating and managing OpenSSL certificates, keys, and other files. The </a:t>
            </a:r>
            <a:r>
              <a:rPr lang="en-US" sz="1500" dirty="0" err="1">
                <a:effectLst/>
                <a:latin typeface="Times New Roman" panose="02020603050405020304" pitchFamily="18" charset="0"/>
                <a:ea typeface="Calibri" panose="020F0502020204030204" pitchFamily="34" charset="0"/>
              </a:rPr>
              <a:t>OpenSLL</a:t>
            </a:r>
            <a:r>
              <a:rPr lang="en-US" sz="1500" dirty="0">
                <a:effectLst/>
                <a:latin typeface="Times New Roman" panose="02020603050405020304" pitchFamily="18" charset="0"/>
                <a:ea typeface="Calibri" panose="020F0502020204030204" pitchFamily="34" charset="0"/>
              </a:rPr>
              <a:t> comes with options that we used in order to make our self-signed </a:t>
            </a:r>
            <a:r>
              <a:rPr lang="en-US" sz="1500" dirty="0" err="1">
                <a:effectLst/>
                <a:latin typeface="Times New Roman" panose="02020603050405020304" pitchFamily="18" charset="0"/>
                <a:ea typeface="Calibri" panose="020F0502020204030204" pitchFamily="34" charset="0"/>
              </a:rPr>
              <a:t>certficates</a:t>
            </a:r>
            <a:r>
              <a:rPr lang="en-US" sz="1500" dirty="0">
                <a:effectLst/>
                <a:latin typeface="Times New Roman" panose="02020603050405020304" pitchFamily="18" charset="0"/>
                <a:ea typeface="Calibri" panose="020F0502020204030204" pitchFamily="34" charset="0"/>
              </a:rPr>
              <a:t>. These options are:</a:t>
            </a:r>
          </a:p>
          <a:p>
            <a:pPr lvl="2"/>
            <a:r>
              <a:rPr lang="en-US" sz="1300" dirty="0">
                <a:effectLst/>
                <a:latin typeface="Times New Roman" panose="02020603050405020304" pitchFamily="18" charset="0"/>
                <a:ea typeface="Calibri" panose="020F0502020204030204" pitchFamily="34" charset="0"/>
              </a:rPr>
              <a:t>-Req: this subcommand specifies that we want to use X.509 certificate signing request (CSR) management. The “X.509” is a public key infrastructure standard that SSL and TLS adhere to for its key and certificate management. </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We want to create a new X.509 cert, so we are using this subcommand. </a:t>
            </a:r>
          </a:p>
        </p:txBody>
      </p:sp>
      <p:sp>
        <p:nvSpPr>
          <p:cNvPr id="4" name="Content Placeholder 3">
            <a:extLst>
              <a:ext uri="{FF2B5EF4-FFF2-40B4-BE49-F238E27FC236}">
                <a16:creationId xmlns:a16="http://schemas.microsoft.com/office/drawing/2014/main" id="{757D64E5-56CB-459D-A266-4F8A5481B061}"/>
              </a:ext>
            </a:extLst>
          </p:cNvPr>
          <p:cNvSpPr>
            <a:spLocks noGrp="1"/>
          </p:cNvSpPr>
          <p:nvPr>
            <p:ph sz="half" idx="2"/>
          </p:nvPr>
        </p:nvSpPr>
        <p:spPr/>
        <p:txBody>
          <a:bodyPr>
            <a:normAutofit/>
          </a:bodyPr>
          <a:lstStyle/>
          <a:p>
            <a:pPr lvl="2"/>
            <a:r>
              <a:rPr lang="en-US" sz="1300" dirty="0">
                <a:effectLst/>
                <a:latin typeface="Times New Roman" panose="02020603050405020304" pitchFamily="18" charset="0"/>
                <a:ea typeface="Calibri" panose="020F0502020204030204" pitchFamily="34" charset="0"/>
                <a:cs typeface="Times New Roman" panose="02020603050405020304" pitchFamily="18" charset="0"/>
              </a:rPr>
              <a:t>-X.509: this further modifies the previous subcommand by telling the utility that we want to make a self-signed certificate instead of generating a certificate signing request, as would normally happen </a:t>
            </a:r>
          </a:p>
          <a:p>
            <a:pPr lvl="2"/>
            <a:r>
              <a:rPr lang="en-US" sz="1300" dirty="0">
                <a:effectLst/>
                <a:latin typeface="Times New Roman" panose="02020603050405020304" pitchFamily="18" charset="0"/>
                <a:ea typeface="Calibri" panose="020F0502020204030204" pitchFamily="34" charset="0"/>
                <a:cs typeface="Times New Roman" panose="02020603050405020304" pitchFamily="18" charset="0"/>
              </a:rPr>
              <a:t>-Nodes: this tells OpenSSL to skip the option to secure out certificate with a passphrase. We need Apache to be able to read the file, without user intervention, when the server starts up. </a:t>
            </a:r>
            <a:r>
              <a:rPr lang="en-US" sz="1300" dirty="0">
                <a:effectLst/>
                <a:latin typeface="Times New Roman" panose="02020603050405020304" pitchFamily="18" charset="0"/>
                <a:ea typeface="Calibri" panose="020F0502020204030204" pitchFamily="34" charset="0"/>
              </a:rPr>
              <a:t>A passphrase would prevent this from happening because we would have to enter it after every restart. </a:t>
            </a:r>
          </a:p>
          <a:p>
            <a:pPr lvl="2"/>
            <a:r>
              <a:rPr lang="en-US" sz="1300" dirty="0">
                <a:effectLst/>
                <a:latin typeface="Times New Roman" panose="02020603050405020304" pitchFamily="18" charset="0"/>
                <a:ea typeface="Calibri" panose="020F0502020204030204" pitchFamily="34" charset="0"/>
              </a:rPr>
              <a:t>Day 365: this option sets the length of time that the certificate will be considered valid. I set it for one year here.</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0659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normAutofit/>
          </a:bodyPr>
          <a:lstStyle/>
          <a:p>
            <a:r>
              <a:rPr lang="en-US" dirty="0"/>
              <a:t>Connecting to database and using certs for secure connection</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514350" y="2011679"/>
            <a:ext cx="5445874" cy="4417695"/>
          </a:xfrm>
        </p:spPr>
        <p:txBody>
          <a:bodyPr>
            <a:normAutofit/>
          </a:bodyPr>
          <a:lstStyle/>
          <a:p>
            <a:pPr lvl="2"/>
            <a:r>
              <a:rPr lang="en-US" sz="1300" dirty="0">
                <a:effectLst/>
                <a:latin typeface="Times New Roman" panose="02020603050405020304" pitchFamily="18" charset="0"/>
                <a:ea typeface="Calibri" panose="020F0502020204030204" pitchFamily="34" charset="0"/>
                <a:cs typeface="Times New Roman" panose="02020603050405020304" pitchFamily="18" charset="0"/>
              </a:rPr>
              <a:t>-New key rsa:2048: this specifies that we want to generate a new certificate and a new key at the same time. We did not create the key that is required to sign the certificate in a previous step, so we need to create it along with the certificate. The rsa:2048 portion tells it to make an RSA key that is 2048 bits long. </a:t>
            </a:r>
          </a:p>
          <a:p>
            <a:pPr lvl="2"/>
            <a:r>
              <a:rPr lang="en-US" sz="1300" dirty="0">
                <a:latin typeface="Times New Roman" panose="02020603050405020304" pitchFamily="18" charset="0"/>
                <a:ea typeface="Calibri" panose="020F0502020204030204" pitchFamily="34" charset="0"/>
                <a:cs typeface="Times New Roman" panose="02020603050405020304" pitchFamily="18" charset="0"/>
              </a:rPr>
              <a:t>-</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Keyout</a:t>
            </a:r>
            <a:r>
              <a:rPr lang="en-US" sz="1300" dirty="0">
                <a:latin typeface="Times New Roman" panose="02020603050405020304" pitchFamily="18" charset="0"/>
                <a:ea typeface="Calibri" panose="020F0502020204030204" pitchFamily="34" charset="0"/>
                <a:cs typeface="Times New Roman" panose="02020603050405020304" pitchFamily="18" charset="0"/>
              </a:rPr>
              <a:t>:</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this line tells OpenSSL where to place the generated private key file that we are creating. </a:t>
            </a:r>
          </a:p>
          <a:p>
            <a:pPr lvl="2"/>
            <a:r>
              <a:rPr lang="en-US" sz="1300" dirty="0">
                <a:effectLst/>
                <a:latin typeface="Times New Roman" panose="02020603050405020304" pitchFamily="18" charset="0"/>
                <a:ea typeface="Calibri" panose="020F0502020204030204" pitchFamily="34" charset="0"/>
                <a:cs typeface="Times New Roman" panose="02020603050405020304" pitchFamily="18" charset="0"/>
              </a:rPr>
              <a:t>Lastly, -out</a:t>
            </a:r>
            <a:r>
              <a:rPr lang="en-US" sz="1300" dirty="0">
                <a:latin typeface="Times New Roman" panose="02020603050405020304" pitchFamily="18" charset="0"/>
                <a:ea typeface="Calibri" panose="020F0502020204030204" pitchFamily="34" charset="0"/>
                <a:cs typeface="Times New Roman" panose="02020603050405020304" pitchFamily="18" charset="0"/>
              </a:rPr>
              <a:t>:</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this tells OpenSSL where to place the certificate that we are creating.</a:t>
            </a:r>
          </a:p>
          <a:p>
            <a:pPr lvl="1"/>
            <a:r>
              <a:rPr lang="en-US" sz="1800" dirty="0">
                <a:effectLst/>
                <a:latin typeface="Times New Roman" panose="02020603050405020304" pitchFamily="18" charset="0"/>
                <a:ea typeface="Calibri" panose="020F0502020204030204" pitchFamily="34" charset="0"/>
              </a:rPr>
              <a:t>The certs are then saved in directories that have restricted permissions. </a:t>
            </a:r>
          </a:p>
          <a:p>
            <a:pPr lvl="2"/>
            <a:r>
              <a:rPr lang="en-US" sz="1500" dirty="0">
                <a:effectLst/>
                <a:latin typeface="Times New Roman" panose="02020603050405020304" pitchFamily="18" charset="0"/>
                <a:ea typeface="Calibri" panose="020F0502020204030204" pitchFamily="34" charset="0"/>
              </a:rPr>
              <a:t>The </a:t>
            </a:r>
            <a:r>
              <a:rPr lang="en-US" sz="1500" dirty="0" err="1">
                <a:effectLst/>
                <a:latin typeface="Times New Roman" panose="02020603050405020304" pitchFamily="18" charset="0"/>
                <a:ea typeface="Calibri" panose="020F0502020204030204" pitchFamily="34" charset="0"/>
              </a:rPr>
              <a:t>SSLCertificate</a:t>
            </a:r>
            <a:r>
              <a:rPr lang="en-US" sz="1500" dirty="0">
                <a:effectLst/>
                <a:latin typeface="Times New Roman" panose="02020603050405020304" pitchFamily="18" charset="0"/>
                <a:ea typeface="Calibri" panose="020F0502020204030204" pitchFamily="34" charset="0"/>
              </a:rPr>
              <a:t> file is saved to /</a:t>
            </a:r>
            <a:r>
              <a:rPr lang="en-US" sz="1500" dirty="0" err="1">
                <a:effectLst/>
                <a:latin typeface="Times New Roman" panose="02020603050405020304" pitchFamily="18" charset="0"/>
                <a:ea typeface="Calibri" panose="020F0502020204030204" pitchFamily="34" charset="0"/>
              </a:rPr>
              <a:t>etc</a:t>
            </a:r>
            <a:r>
              <a:rPr lang="en-US" sz="1500" dirty="0">
                <a:effectLst/>
                <a:latin typeface="Times New Roman" panose="02020603050405020304" pitchFamily="18" charset="0"/>
                <a:ea typeface="Calibri" panose="020F0502020204030204" pitchFamily="34" charset="0"/>
              </a:rPr>
              <a:t>/</a:t>
            </a:r>
            <a:r>
              <a:rPr lang="en-US" sz="1500" dirty="0" err="1">
                <a:effectLst/>
                <a:latin typeface="Times New Roman" panose="02020603050405020304" pitchFamily="18" charset="0"/>
                <a:ea typeface="Calibri" panose="020F0502020204030204" pitchFamily="34" charset="0"/>
              </a:rPr>
              <a:t>ssl</a:t>
            </a:r>
            <a:r>
              <a:rPr lang="en-US" sz="1500" dirty="0">
                <a:effectLst/>
                <a:latin typeface="Times New Roman" panose="02020603050405020304" pitchFamily="18" charset="0"/>
                <a:ea typeface="Calibri" panose="020F0502020204030204" pitchFamily="34" charset="0"/>
              </a:rPr>
              <a:t>/certs/apache-selfsigned.crt</a:t>
            </a:r>
          </a:p>
          <a:p>
            <a:pPr lvl="2"/>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SSLCertificateKeyFile</a:t>
            </a:r>
            <a:r>
              <a:rPr lang="en-US" sz="1500" dirty="0">
                <a:effectLst/>
                <a:latin typeface="Times New Roman" panose="02020603050405020304" pitchFamily="18" charset="0"/>
                <a:ea typeface="Calibri" panose="020F0502020204030204" pitchFamily="34" charset="0"/>
              </a:rPr>
              <a:t> is saved to /</a:t>
            </a:r>
            <a:r>
              <a:rPr lang="en-US" sz="1500" dirty="0" err="1">
                <a:effectLst/>
                <a:latin typeface="Times New Roman" panose="02020603050405020304" pitchFamily="18" charset="0"/>
                <a:ea typeface="Calibri" panose="020F0502020204030204" pitchFamily="34" charset="0"/>
              </a:rPr>
              <a:t>etc</a:t>
            </a:r>
            <a:r>
              <a:rPr lang="en-US" sz="1500" dirty="0">
                <a:effectLst/>
                <a:latin typeface="Times New Roman" panose="02020603050405020304" pitchFamily="18" charset="0"/>
                <a:ea typeface="Calibri" panose="020F0502020204030204" pitchFamily="34" charset="0"/>
              </a:rPr>
              <a:t>/</a:t>
            </a:r>
            <a:r>
              <a:rPr lang="en-US" sz="1500" dirty="0" err="1">
                <a:effectLst/>
                <a:latin typeface="Times New Roman" panose="02020603050405020304" pitchFamily="18" charset="0"/>
                <a:ea typeface="Calibri" panose="020F0502020204030204" pitchFamily="34" charset="0"/>
              </a:rPr>
              <a:t>ssl</a:t>
            </a:r>
            <a:r>
              <a:rPr lang="en-US" sz="1500" dirty="0">
                <a:effectLst/>
                <a:latin typeface="Times New Roman" panose="02020603050405020304" pitchFamily="18" charset="0"/>
                <a:ea typeface="Calibri" panose="020F0502020204030204" pitchFamily="34" charset="0"/>
              </a:rPr>
              <a:t>/private/apache-</a:t>
            </a:r>
            <a:r>
              <a:rPr lang="en-US" sz="1500" dirty="0" err="1">
                <a:effectLst/>
                <a:latin typeface="Times New Roman" panose="02020603050405020304" pitchFamily="18" charset="0"/>
                <a:ea typeface="Calibri" panose="020F0502020204030204" pitchFamily="34" charset="0"/>
              </a:rPr>
              <a:t>selfsigned.key</a:t>
            </a:r>
            <a:endParaRPr lang="en-US" sz="1500" dirty="0">
              <a:latin typeface="Times New Roman" panose="02020603050405020304" pitchFamily="18" charset="0"/>
              <a:ea typeface="Calibri" panose="020F0502020204030204" pitchFamily="34" charset="0"/>
            </a:endParaRPr>
          </a:p>
        </p:txBody>
      </p:sp>
      <p:sp>
        <p:nvSpPr>
          <p:cNvPr id="4" name="Content Placeholder 3">
            <a:extLst>
              <a:ext uri="{FF2B5EF4-FFF2-40B4-BE49-F238E27FC236}">
                <a16:creationId xmlns:a16="http://schemas.microsoft.com/office/drawing/2014/main" id="{757D64E5-56CB-459D-A266-4F8A5481B061}"/>
              </a:ext>
            </a:extLst>
          </p:cNvPr>
          <p:cNvSpPr>
            <a:spLocks noGrp="1"/>
          </p:cNvSpPr>
          <p:nvPr>
            <p:ph sz="half" idx="2"/>
          </p:nvPr>
        </p:nvSpPr>
        <p:spPr/>
        <p:txBody>
          <a:bodyPr>
            <a:normAutofit/>
          </a:bodyPr>
          <a:lstStyle/>
          <a:p>
            <a:pPr lvl="1"/>
            <a:r>
              <a:rPr lang="en-US" sz="1800" dirty="0">
                <a:effectLst/>
                <a:latin typeface="Times New Roman" panose="02020603050405020304" pitchFamily="18" charset="0"/>
                <a:ea typeface="Calibri" panose="020F0502020204030204" pitchFamily="34" charset="0"/>
              </a:rPr>
              <a:t>Once all the certs have been created, the CA, public, and server certs, these certs can be used to validate that the website is a trusted site. Apache then needs few files changed so that the website can use https instead of http.</a:t>
            </a:r>
          </a:p>
          <a:p>
            <a:pPr lvl="2"/>
            <a:r>
              <a:rPr lang="en-US" sz="1600" dirty="0">
                <a:effectLst/>
                <a:latin typeface="Times New Roman" panose="02020603050405020304" pitchFamily="18" charset="0"/>
                <a:ea typeface="Calibri" panose="020F0502020204030204" pitchFamily="34" charset="0"/>
              </a:rPr>
              <a:t> </a:t>
            </a:r>
            <a:r>
              <a:rPr lang="en-US" sz="1500" dirty="0">
                <a:effectLst/>
                <a:latin typeface="Times New Roman" panose="02020603050405020304" pitchFamily="18" charset="0"/>
                <a:ea typeface="Calibri" panose="020F0502020204030204" pitchFamily="34" charset="0"/>
              </a:rPr>
              <a:t>These files include:</a:t>
            </a:r>
          </a:p>
          <a:p>
            <a:pPr lvl="3"/>
            <a:r>
              <a:rPr lang="en-US" sz="1300" dirty="0">
                <a:effectLst/>
                <a:latin typeface="Times New Roman" panose="02020603050405020304" pitchFamily="18" charset="0"/>
                <a:ea typeface="Calibri" panose="020F0502020204030204" pitchFamily="34" charset="0"/>
              </a:rPr>
              <a:t> /</a:t>
            </a:r>
            <a:r>
              <a:rPr lang="en-US" sz="1300" dirty="0" err="1">
                <a:effectLst/>
                <a:latin typeface="Times New Roman" panose="02020603050405020304" pitchFamily="18" charset="0"/>
                <a:ea typeface="Calibri" panose="020F0502020204030204" pitchFamily="34" charset="0"/>
              </a:rPr>
              <a:t>etc</a:t>
            </a:r>
            <a:r>
              <a:rPr lang="en-US" sz="1300" dirty="0">
                <a:effectLst/>
                <a:latin typeface="Times New Roman" panose="02020603050405020304" pitchFamily="18" charset="0"/>
                <a:ea typeface="Calibri" panose="020F0502020204030204" pitchFamily="34" charset="0"/>
              </a:rPr>
              <a:t>/apache2/sites-available/default-</a:t>
            </a:r>
            <a:r>
              <a:rPr lang="en-US" sz="1300" dirty="0" err="1">
                <a:effectLst/>
                <a:latin typeface="Times New Roman" panose="02020603050405020304" pitchFamily="18" charset="0"/>
                <a:ea typeface="Calibri" panose="020F0502020204030204" pitchFamily="34" charset="0"/>
              </a:rPr>
              <a:t>ssl.conf</a:t>
            </a:r>
            <a:r>
              <a:rPr lang="en-US" sz="1300" dirty="0">
                <a:effectLst/>
                <a:latin typeface="Times New Roman" panose="02020603050405020304" pitchFamily="18" charset="0"/>
                <a:ea typeface="Calibri" panose="020F0502020204030204" pitchFamily="34" charset="0"/>
              </a:rPr>
              <a:t> </a:t>
            </a:r>
          </a:p>
          <a:p>
            <a:pPr lvl="3"/>
            <a:r>
              <a:rPr lang="en-US" sz="1300" dirty="0">
                <a:effectLst/>
                <a:latin typeface="Times New Roman" panose="02020603050405020304" pitchFamily="18" charset="0"/>
                <a:ea typeface="Calibri" panose="020F0502020204030204" pitchFamily="34" charset="0"/>
              </a:rPr>
              <a:t>/</a:t>
            </a:r>
            <a:r>
              <a:rPr lang="en-US" sz="1300" dirty="0" err="1">
                <a:effectLst/>
                <a:latin typeface="Times New Roman" panose="02020603050405020304" pitchFamily="18" charset="0"/>
                <a:ea typeface="Calibri" panose="020F0502020204030204" pitchFamily="34" charset="0"/>
              </a:rPr>
              <a:t>etc</a:t>
            </a:r>
            <a:r>
              <a:rPr lang="en-US" sz="1300" dirty="0">
                <a:effectLst/>
                <a:latin typeface="Times New Roman" panose="02020603050405020304" pitchFamily="18" charset="0"/>
                <a:ea typeface="Calibri" panose="020F0502020204030204" pitchFamily="34" charset="0"/>
              </a:rPr>
              <a:t>/apache2/conf-available/</a:t>
            </a:r>
            <a:r>
              <a:rPr lang="en-US" sz="1300" dirty="0" err="1">
                <a:effectLst/>
                <a:latin typeface="Times New Roman" panose="02020603050405020304" pitchFamily="18" charset="0"/>
                <a:ea typeface="Calibri" panose="020F0502020204030204" pitchFamily="34" charset="0"/>
              </a:rPr>
              <a:t>ssl-params.conf</a:t>
            </a:r>
            <a:r>
              <a:rPr lang="en-US" sz="1300" dirty="0">
                <a:effectLst/>
                <a:latin typeface="Times New Roman" panose="02020603050405020304" pitchFamily="18" charset="0"/>
                <a:ea typeface="Calibri" panose="020F0502020204030204" pitchFamily="34" charset="0"/>
              </a:rPr>
              <a:t>, </a:t>
            </a:r>
          </a:p>
          <a:p>
            <a:pPr lvl="3"/>
            <a:r>
              <a:rPr lang="en-US" sz="1300" dirty="0">
                <a:effectLst/>
                <a:latin typeface="Times New Roman" panose="02020603050405020304" pitchFamily="18" charset="0"/>
                <a:ea typeface="Calibri" panose="020F0502020204030204" pitchFamily="34" charset="0"/>
              </a:rPr>
              <a:t>and /</a:t>
            </a:r>
            <a:r>
              <a:rPr lang="en-US" sz="1300" dirty="0" err="1">
                <a:effectLst/>
                <a:latin typeface="Times New Roman" panose="02020603050405020304" pitchFamily="18" charset="0"/>
                <a:ea typeface="Calibri" panose="020F0502020204030204" pitchFamily="34" charset="0"/>
              </a:rPr>
              <a:t>etc</a:t>
            </a:r>
            <a:r>
              <a:rPr lang="en-US" sz="1300" dirty="0">
                <a:effectLst/>
                <a:latin typeface="Times New Roman" panose="02020603050405020304" pitchFamily="18" charset="0"/>
                <a:ea typeface="Calibri" panose="020F0502020204030204" pitchFamily="34" charset="0"/>
              </a:rPr>
              <a:t>/apache2/sites-available/000-default.conf.</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95714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normAutofit/>
          </a:bodyPr>
          <a:lstStyle/>
          <a:p>
            <a:r>
              <a:rPr lang="en-US" dirty="0"/>
              <a:t>Connecting to database and using certs for secure connection</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514350" y="2011679"/>
            <a:ext cx="5445874" cy="4417695"/>
          </a:xfrm>
        </p:spPr>
        <p:txBody>
          <a:bodyPr>
            <a:normAutofit fontScale="85000" lnSpcReduction="10000"/>
          </a:bodyPr>
          <a:lstStyle/>
          <a:p>
            <a:pPr lvl="1"/>
            <a:r>
              <a:rPr lang="en-US" sz="1800" dirty="0">
                <a:effectLst/>
                <a:latin typeface="Times New Roman" panose="02020603050405020304" pitchFamily="18" charset="0"/>
                <a:ea typeface="Calibri" panose="020F0502020204030204" pitchFamily="34" charset="0"/>
              </a:rPr>
              <a:t>Then the firewall needs to be adjusted so the https traffic can access the website: </a:t>
            </a:r>
          </a:p>
          <a:p>
            <a:pPr lvl="2"/>
            <a:r>
              <a:rPr lang="en-US" sz="1600" dirty="0">
                <a:effectLst/>
                <a:latin typeface="Times New Roman" panose="02020603050405020304" pitchFamily="18" charset="0"/>
                <a:ea typeface="Calibri" panose="020F0502020204030204" pitchFamily="34" charset="0"/>
              </a:rPr>
              <a:t>22/</a:t>
            </a:r>
            <a:r>
              <a:rPr lang="en-US" sz="1600" dirty="0" err="1">
                <a:effectLst/>
                <a:latin typeface="Times New Roman" panose="02020603050405020304" pitchFamily="18" charset="0"/>
                <a:ea typeface="Calibri" panose="020F0502020204030204" pitchFamily="34" charset="0"/>
              </a:rPr>
              <a:t>tcp</a:t>
            </a:r>
            <a:r>
              <a:rPr lang="en-US" sz="1600" dirty="0">
                <a:effectLst/>
                <a:latin typeface="Times New Roman" panose="02020603050405020304" pitchFamily="18" charset="0"/>
                <a:ea typeface="Calibri" panose="020F0502020204030204" pitchFamily="34" charset="0"/>
              </a:rPr>
              <a:t> ALLOW Anywhere</a:t>
            </a:r>
          </a:p>
          <a:p>
            <a:pPr lvl="2"/>
            <a:r>
              <a:rPr lang="en-US" sz="1600" dirty="0">
                <a:effectLst/>
                <a:latin typeface="Times New Roman" panose="02020603050405020304" pitchFamily="18" charset="0"/>
                <a:ea typeface="Calibri" panose="020F0502020204030204" pitchFamily="34" charset="0"/>
              </a:rPr>
              <a:t>Apache Full ALLOW Anywhere</a:t>
            </a:r>
          </a:p>
          <a:p>
            <a:pPr lvl="2"/>
            <a:r>
              <a:rPr lang="en-US" sz="1600" dirty="0">
                <a:effectLst/>
                <a:latin typeface="Times New Roman" panose="02020603050405020304" pitchFamily="18" charset="0"/>
                <a:ea typeface="Calibri" panose="020F0502020204030204" pitchFamily="34" charset="0"/>
              </a:rPr>
              <a:t>25 ALLOW Anywhere0 </a:t>
            </a:r>
          </a:p>
          <a:p>
            <a:pPr lvl="2"/>
            <a:r>
              <a:rPr lang="en-US" sz="1600" dirty="0">
                <a:effectLst/>
                <a:latin typeface="Times New Roman" panose="02020603050405020304" pitchFamily="18" charset="0"/>
                <a:ea typeface="Calibri" panose="020F0502020204030204" pitchFamily="34" charset="0"/>
              </a:rPr>
              <a:t>Apache ALLOW Anywhere</a:t>
            </a:r>
          </a:p>
          <a:p>
            <a:pPr lvl="2"/>
            <a:r>
              <a:rPr lang="en-US" sz="1600" dirty="0">
                <a:effectLst/>
                <a:latin typeface="Times New Roman" panose="02020603050405020304" pitchFamily="18" charset="0"/>
                <a:ea typeface="Calibri" panose="020F0502020204030204" pitchFamily="34" charset="0"/>
              </a:rPr>
              <a:t>3306 ALLOW Anywhere</a:t>
            </a:r>
          </a:p>
          <a:p>
            <a:pPr lvl="2"/>
            <a:r>
              <a:rPr lang="en-US" sz="1600" dirty="0">
                <a:effectLst/>
                <a:latin typeface="Times New Roman" panose="02020603050405020304" pitchFamily="18" charset="0"/>
                <a:ea typeface="Calibri" panose="020F0502020204030204" pitchFamily="34" charset="0"/>
              </a:rPr>
              <a:t>22/</a:t>
            </a:r>
            <a:r>
              <a:rPr lang="en-US" sz="1600" dirty="0" err="1">
                <a:effectLst/>
                <a:latin typeface="Times New Roman" panose="02020603050405020304" pitchFamily="18" charset="0"/>
                <a:ea typeface="Calibri" panose="020F0502020204030204" pitchFamily="34" charset="0"/>
              </a:rPr>
              <a:t>tcp</a:t>
            </a:r>
            <a:r>
              <a:rPr lang="en-US" sz="1600" dirty="0">
                <a:effectLst/>
                <a:latin typeface="Times New Roman" panose="02020603050405020304" pitchFamily="18" charset="0"/>
                <a:ea typeface="Calibri" panose="020F0502020204030204" pitchFamily="34" charset="0"/>
              </a:rPr>
              <a:t> (v6) ALLOW Anywhere (v6) </a:t>
            </a:r>
          </a:p>
          <a:p>
            <a:pPr lvl="2"/>
            <a:r>
              <a:rPr lang="en-US" sz="1600" dirty="0">
                <a:effectLst/>
                <a:latin typeface="Times New Roman" panose="02020603050405020304" pitchFamily="18" charset="0"/>
                <a:ea typeface="Calibri" panose="020F0502020204030204" pitchFamily="34" charset="0"/>
              </a:rPr>
              <a:t>Apache Full (v6) ALLOW Anywhere (v6)</a:t>
            </a:r>
          </a:p>
          <a:p>
            <a:pPr lvl="2"/>
            <a:r>
              <a:rPr lang="en-US" sz="1600" dirty="0">
                <a:effectLst/>
                <a:latin typeface="Times New Roman" panose="02020603050405020304" pitchFamily="18" charset="0"/>
                <a:ea typeface="Calibri" panose="020F0502020204030204" pitchFamily="34" charset="0"/>
              </a:rPr>
              <a:t>25 (v6) ALLOW Anywhere (v6),</a:t>
            </a:r>
          </a:p>
          <a:p>
            <a:pPr lvl="2"/>
            <a:r>
              <a:rPr lang="en-US" sz="1600" dirty="0">
                <a:effectLst/>
                <a:latin typeface="Times New Roman" panose="02020603050405020304" pitchFamily="18" charset="0"/>
                <a:ea typeface="Calibri" panose="020F0502020204030204" pitchFamily="34" charset="0"/>
              </a:rPr>
              <a:t>Apache (v6) ALLOW Anywhere (v6)</a:t>
            </a:r>
          </a:p>
          <a:p>
            <a:pPr lvl="2"/>
            <a:r>
              <a:rPr lang="en-US" sz="1600" dirty="0">
                <a:effectLst/>
                <a:latin typeface="Times New Roman" panose="02020603050405020304" pitchFamily="18" charset="0"/>
                <a:ea typeface="Calibri" panose="020F0502020204030204" pitchFamily="34" charset="0"/>
              </a:rPr>
              <a:t>and 3306 (v6) ALLOW Anywhere (v6)</a:t>
            </a:r>
            <a:endParaRPr lang="en-US" sz="1300" dirty="0">
              <a:effectLst/>
              <a:latin typeface="Times New Roman" panose="02020603050405020304" pitchFamily="18" charset="0"/>
              <a:ea typeface="Calibri" panose="020F0502020204030204" pitchFamily="34" charset="0"/>
            </a:endParaRPr>
          </a:p>
        </p:txBody>
      </p:sp>
      <p:sp>
        <p:nvSpPr>
          <p:cNvPr id="4" name="Content Placeholder 3">
            <a:extLst>
              <a:ext uri="{FF2B5EF4-FFF2-40B4-BE49-F238E27FC236}">
                <a16:creationId xmlns:a16="http://schemas.microsoft.com/office/drawing/2014/main" id="{757D64E5-56CB-459D-A266-4F8A5481B061}"/>
              </a:ext>
            </a:extLst>
          </p:cNvPr>
          <p:cNvSpPr>
            <a:spLocks noGrp="1"/>
          </p:cNvSpPr>
          <p:nvPr>
            <p:ph sz="half" idx="2"/>
          </p:nvPr>
        </p:nvSpPr>
        <p:spPr>
          <a:xfrm>
            <a:off x="5960224" y="2011680"/>
            <a:ext cx="5716041" cy="4206240"/>
          </a:xfrm>
        </p:spPr>
        <p:txBody>
          <a:bodyPr>
            <a:normAutofit fontScale="85000" lnSpcReduction="10000"/>
          </a:bodyPr>
          <a:lstStyle/>
          <a:p>
            <a:pPr>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all this is done then apache server needs to be reset to get it to work.</a:t>
            </a:r>
          </a:p>
          <a:p>
            <a:pPr>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rPr>
              <a:t>Next there needs to be encryption to the database. Certificates used </a:t>
            </a:r>
            <a:r>
              <a:rPr lang="en-US" sz="1800" dirty="0">
                <a:latin typeface="Times New Roman" panose="02020603050405020304" pitchFamily="18" charset="0"/>
                <a:ea typeface="Calibri" panose="020F0502020204030204" pitchFamily="34" charset="0"/>
              </a:rPr>
              <a:t>for PHP connection to the database is </a:t>
            </a:r>
            <a:r>
              <a:rPr lang="en-US" sz="1800" dirty="0" err="1">
                <a:effectLst/>
                <a:latin typeface="Times New Roman" panose="02020603050405020304" pitchFamily="18" charset="0"/>
                <a:ea typeface="Calibri" panose="020F0502020204030204" pitchFamily="34" charset="0"/>
              </a:rPr>
              <a:t>ca.pem</a:t>
            </a:r>
            <a:r>
              <a:rPr lang="en-US" sz="1800" dirty="0">
                <a:effectLst/>
                <a:latin typeface="Times New Roman" panose="02020603050405020304" pitchFamily="18" charset="0"/>
                <a:ea typeface="Calibri" panose="020F0502020204030204" pitchFamily="34" charset="0"/>
              </a:rPr>
              <a:t>. </a:t>
            </a:r>
          </a:p>
          <a:p>
            <a:pPr>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rPr>
              <a:t>Three certificates setup for use on </a:t>
            </a:r>
            <a:r>
              <a:rPr lang="en-US" sz="1800" dirty="0" err="1">
                <a:effectLst/>
                <a:latin typeface="Times New Roman" panose="02020603050405020304" pitchFamily="18" charset="0"/>
                <a:ea typeface="Calibri" panose="020F0502020204030204" pitchFamily="34" charset="0"/>
              </a:rPr>
              <a:t>mysql</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ca.pem</a:t>
            </a:r>
            <a:r>
              <a:rPr lang="en-US" sz="1800" dirty="0">
                <a:effectLst/>
                <a:latin typeface="Times New Roman" panose="02020603050405020304" pitchFamily="18" charset="0"/>
                <a:ea typeface="Calibri" panose="020F0502020204030204" pitchFamily="34" charset="0"/>
              </a:rPr>
              <a:t>, server-</a:t>
            </a:r>
            <a:r>
              <a:rPr lang="en-US" sz="1800" dirty="0" err="1">
                <a:effectLst/>
                <a:latin typeface="Times New Roman" panose="02020603050405020304" pitchFamily="18" charset="0"/>
                <a:ea typeface="Calibri" panose="020F0502020204030204" pitchFamily="34" charset="0"/>
              </a:rPr>
              <a:t>cert.pem</a:t>
            </a:r>
            <a:r>
              <a:rPr lang="en-US" sz="1800" dirty="0">
                <a:effectLst/>
                <a:latin typeface="Times New Roman" panose="02020603050405020304" pitchFamily="18" charset="0"/>
                <a:ea typeface="Calibri" panose="020F0502020204030204" pitchFamily="34" charset="0"/>
              </a:rPr>
              <a:t> and server-</a:t>
            </a:r>
            <a:r>
              <a:rPr lang="en-US" sz="1800" dirty="0" err="1">
                <a:effectLst/>
                <a:latin typeface="Times New Roman" panose="02020603050405020304" pitchFamily="18" charset="0"/>
                <a:ea typeface="Calibri" panose="020F0502020204030204" pitchFamily="34" charset="0"/>
              </a:rPr>
              <a:t>key.pem</a:t>
            </a:r>
            <a:r>
              <a:rPr lang="en-US" sz="1800" dirty="0">
                <a:effectLst/>
                <a:latin typeface="Times New Roman" panose="02020603050405020304" pitchFamily="18" charset="0"/>
                <a:ea typeface="Calibri" panose="020F0502020204030204" pitchFamily="34" charset="0"/>
              </a:rPr>
              <a:t> to be used for authentication from php to database</a:t>
            </a:r>
          </a:p>
          <a:p>
            <a:pPr>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rPr>
              <a:t>The problem I had with the encryption to the database is that php and MySQL does not like authenticating on a localhost with certificates. </a:t>
            </a:r>
          </a:p>
          <a:p>
            <a:pPr>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rPr>
              <a:t>So, I had to perform a work around to get the certs to work between the two. </a:t>
            </a:r>
          </a:p>
          <a:p>
            <a:pPr lvl="1">
              <a:lnSpc>
                <a:spcPct val="110000"/>
              </a:lnSpc>
              <a:spcBef>
                <a:spcPts val="0"/>
              </a:spcBef>
              <a:spcAft>
                <a:spcPts val="800"/>
              </a:spcAft>
            </a:pPr>
            <a:r>
              <a:rPr lang="en-US" sz="1600" dirty="0">
                <a:effectLst/>
                <a:latin typeface="Times New Roman" panose="02020603050405020304" pitchFamily="18" charset="0"/>
                <a:ea typeface="Calibri" panose="020F0502020204030204" pitchFamily="34" charset="0"/>
              </a:rPr>
              <a:t>Using self-signed client key, server key, and </a:t>
            </a:r>
            <a:r>
              <a:rPr lang="en-US" sz="1600" dirty="0" err="1">
                <a:effectLst/>
                <a:latin typeface="Times New Roman" panose="02020603050405020304" pitchFamily="18" charset="0"/>
                <a:ea typeface="Calibri" panose="020F0502020204030204" pitchFamily="34" charset="0"/>
              </a:rPr>
              <a:t>ca.cert</a:t>
            </a:r>
            <a:r>
              <a:rPr lang="en-US" sz="1600" dirty="0">
                <a:effectLst/>
                <a:latin typeface="Times New Roman" panose="02020603050405020304" pitchFamily="18" charset="0"/>
                <a:ea typeface="Calibri" panose="020F0502020204030204" pitchFamily="34" charset="0"/>
              </a:rPr>
              <a:t> file, I merged the client key and server key file with the </a:t>
            </a:r>
            <a:r>
              <a:rPr lang="en-US" sz="1600" dirty="0" err="1">
                <a:effectLst/>
                <a:latin typeface="Times New Roman" panose="02020603050405020304" pitchFamily="18" charset="0"/>
                <a:ea typeface="Calibri" panose="020F0502020204030204" pitchFamily="34" charset="0"/>
              </a:rPr>
              <a:t>ca.cert</a:t>
            </a:r>
            <a:r>
              <a:rPr lang="en-US" sz="1600" dirty="0">
                <a:effectLst/>
                <a:latin typeface="Times New Roman" panose="02020603050405020304" pitchFamily="18" charset="0"/>
                <a:ea typeface="Calibri" panose="020F0502020204030204" pitchFamily="34" charset="0"/>
              </a:rPr>
              <a:t> file</a:t>
            </a:r>
          </a:p>
          <a:p>
            <a:pPr lvl="1">
              <a:lnSpc>
                <a:spcPct val="110000"/>
              </a:lnSpc>
              <a:spcBef>
                <a:spcPts val="0"/>
              </a:spcBef>
              <a:spcAft>
                <a:spcPts val="800"/>
              </a:spcAft>
            </a:pPr>
            <a:r>
              <a:rPr lang="en-US" sz="1600" dirty="0">
                <a:effectLst/>
                <a:latin typeface="Times New Roman" panose="02020603050405020304" pitchFamily="18" charset="0"/>
                <a:ea typeface="Calibri" panose="020F0502020204030204" pitchFamily="34" charset="0"/>
              </a:rPr>
              <a:t>That way the client will trust the server certificate and the server will trust the client certificate.</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31978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normAutofit/>
          </a:bodyPr>
          <a:lstStyle/>
          <a:p>
            <a:r>
              <a:rPr lang="en-US" dirty="0"/>
              <a:t>Connecting to database and using certs for secure connection</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514350" y="2011679"/>
            <a:ext cx="5445874" cy="4417695"/>
          </a:xfrm>
        </p:spPr>
        <p:txBody>
          <a:bodyPr>
            <a:normAutofit/>
          </a:bodyPr>
          <a:lstStyle/>
          <a:p>
            <a:pPr lvl="1"/>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config php file uses code to connect using encryption to the database (See image 143 &amp; 144).</a:t>
            </a:r>
          </a:p>
          <a:p>
            <a:pPr lvl="1"/>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code uses the global variable that connects to the database to set the cert to be used because it is a localhost, we are using CA cert that has the client and server certificate include in it. </a:t>
            </a:r>
          </a:p>
          <a:p>
            <a:pPr lvl="1"/>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Next, it uses a real connect to connect to the database and force SSL connection on port 3306. </a:t>
            </a:r>
          </a:p>
          <a:p>
            <a:pPr lvl="1"/>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Lastly, on the database we will select to require SSL for user authentication (See image 145).</a:t>
            </a:r>
          </a:p>
          <a:p>
            <a:pPr lvl="1"/>
            <a:r>
              <a:rPr lang="en-US" sz="1800" dirty="0">
                <a:effectLst/>
                <a:latin typeface="Times New Roman" panose="02020603050405020304" pitchFamily="18" charset="0"/>
                <a:ea typeface="Calibri" panose="020F0502020204030204" pitchFamily="34" charset="0"/>
              </a:rPr>
              <a:t>Certs were set on MySQL and here are the certs that php authenticates against to connect to MySQL (See image 146).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A3709B1-F9FB-4553-BB99-C712DF1FBBBC}"/>
              </a:ext>
            </a:extLst>
          </p:cNvPr>
          <p:cNvPicPr>
            <a:picLocks noGrp="1" noChangeAspect="1"/>
          </p:cNvPicPr>
          <p:nvPr>
            <p:ph sz="half" idx="2"/>
          </p:nvPr>
        </p:nvPicPr>
        <p:blipFill>
          <a:blip r:embed="rId2"/>
          <a:stretch>
            <a:fillRect/>
          </a:stretch>
        </p:blipFill>
        <p:spPr>
          <a:xfrm>
            <a:off x="6094959" y="1987012"/>
            <a:ext cx="5716588" cy="2233514"/>
          </a:xfrm>
          <a:prstGeom prst="rect">
            <a:avLst/>
          </a:prstGeom>
        </p:spPr>
      </p:pic>
      <p:pic>
        <p:nvPicPr>
          <p:cNvPr id="6" name="Picture 5">
            <a:extLst>
              <a:ext uri="{FF2B5EF4-FFF2-40B4-BE49-F238E27FC236}">
                <a16:creationId xmlns:a16="http://schemas.microsoft.com/office/drawing/2014/main" id="{07871EC7-D7E7-49C9-A9CD-49AE5F39911B}"/>
              </a:ext>
            </a:extLst>
          </p:cNvPr>
          <p:cNvPicPr>
            <a:picLocks noChangeAspect="1"/>
          </p:cNvPicPr>
          <p:nvPr/>
        </p:nvPicPr>
        <p:blipFill>
          <a:blip r:embed="rId3"/>
          <a:stretch>
            <a:fillRect/>
          </a:stretch>
        </p:blipFill>
        <p:spPr>
          <a:xfrm>
            <a:off x="6552618" y="4295747"/>
            <a:ext cx="4801270" cy="400106"/>
          </a:xfrm>
          <a:prstGeom prst="rect">
            <a:avLst/>
          </a:prstGeom>
        </p:spPr>
      </p:pic>
      <p:pic>
        <p:nvPicPr>
          <p:cNvPr id="7" name="Picture 6">
            <a:extLst>
              <a:ext uri="{FF2B5EF4-FFF2-40B4-BE49-F238E27FC236}">
                <a16:creationId xmlns:a16="http://schemas.microsoft.com/office/drawing/2014/main" id="{31AA3088-750F-447C-A1BD-FDFF0F44BAFF}"/>
              </a:ext>
            </a:extLst>
          </p:cNvPr>
          <p:cNvPicPr>
            <a:picLocks noChangeAspect="1"/>
          </p:cNvPicPr>
          <p:nvPr/>
        </p:nvPicPr>
        <p:blipFill>
          <a:blip r:embed="rId4"/>
          <a:stretch>
            <a:fillRect/>
          </a:stretch>
        </p:blipFill>
        <p:spPr>
          <a:xfrm>
            <a:off x="5867432" y="4796897"/>
            <a:ext cx="5944115" cy="1694835"/>
          </a:xfrm>
          <a:prstGeom prst="rect">
            <a:avLst/>
          </a:prstGeom>
        </p:spPr>
      </p:pic>
      <p:pic>
        <p:nvPicPr>
          <p:cNvPr id="8" name="Picture 7">
            <a:extLst>
              <a:ext uri="{FF2B5EF4-FFF2-40B4-BE49-F238E27FC236}">
                <a16:creationId xmlns:a16="http://schemas.microsoft.com/office/drawing/2014/main" id="{88D28B95-A099-407C-AC16-B16FEB1FD635}"/>
              </a:ext>
            </a:extLst>
          </p:cNvPr>
          <p:cNvPicPr>
            <a:picLocks noChangeAspect="1"/>
          </p:cNvPicPr>
          <p:nvPr/>
        </p:nvPicPr>
        <p:blipFill>
          <a:blip r:embed="rId5"/>
          <a:stretch>
            <a:fillRect/>
          </a:stretch>
        </p:blipFill>
        <p:spPr>
          <a:xfrm>
            <a:off x="6231778" y="6282153"/>
            <a:ext cx="5353797" cy="419158"/>
          </a:xfrm>
          <a:prstGeom prst="rect">
            <a:avLst/>
          </a:prstGeom>
        </p:spPr>
      </p:pic>
    </p:spTree>
    <p:extLst>
      <p:ext uri="{BB962C8B-B14F-4D97-AF65-F5344CB8AC3E}">
        <p14:creationId xmlns:p14="http://schemas.microsoft.com/office/powerpoint/2010/main" val="38690004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normAutofit/>
          </a:bodyPr>
          <a:lstStyle/>
          <a:p>
            <a:r>
              <a:rPr lang="en-US" dirty="0"/>
              <a:t>Connecting to database and using certs for secure connection</a:t>
            </a:r>
          </a:p>
        </p:txBody>
      </p:sp>
      <p:pic>
        <p:nvPicPr>
          <p:cNvPr id="1026" name="Picture 2">
            <a:extLst>
              <a:ext uri="{FF2B5EF4-FFF2-40B4-BE49-F238E27FC236}">
                <a16:creationId xmlns:a16="http://schemas.microsoft.com/office/drawing/2014/main" id="{84FFAB59-C93F-411D-B87E-452999EAEAA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02919" y="2301565"/>
            <a:ext cx="2430573" cy="22548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F976984-48DF-4328-96D5-20667F5D2D9D}"/>
              </a:ext>
            </a:extLst>
          </p:cNvPr>
          <p:cNvPicPr>
            <a:picLocks noChangeAspect="1"/>
          </p:cNvPicPr>
          <p:nvPr/>
        </p:nvPicPr>
        <p:blipFill>
          <a:blip r:embed="rId3"/>
          <a:stretch>
            <a:fillRect/>
          </a:stretch>
        </p:blipFill>
        <p:spPr>
          <a:xfrm>
            <a:off x="331939" y="4874536"/>
            <a:ext cx="4172532" cy="381053"/>
          </a:xfrm>
          <a:prstGeom prst="rect">
            <a:avLst/>
          </a:prstGeom>
        </p:spPr>
      </p:pic>
      <p:pic>
        <p:nvPicPr>
          <p:cNvPr id="11" name="Picture 10">
            <a:extLst>
              <a:ext uri="{FF2B5EF4-FFF2-40B4-BE49-F238E27FC236}">
                <a16:creationId xmlns:a16="http://schemas.microsoft.com/office/drawing/2014/main" id="{673C887C-B966-4102-854E-DA8585CC4BEB}"/>
              </a:ext>
            </a:extLst>
          </p:cNvPr>
          <p:cNvPicPr>
            <a:picLocks noChangeAspect="1"/>
          </p:cNvPicPr>
          <p:nvPr/>
        </p:nvPicPr>
        <p:blipFill>
          <a:blip r:embed="rId4"/>
          <a:stretch>
            <a:fillRect/>
          </a:stretch>
        </p:blipFill>
        <p:spPr>
          <a:xfrm>
            <a:off x="6785804" y="2142631"/>
            <a:ext cx="4316342" cy="2572735"/>
          </a:xfrm>
          <a:prstGeom prst="rect">
            <a:avLst/>
          </a:prstGeom>
        </p:spPr>
      </p:pic>
      <p:pic>
        <p:nvPicPr>
          <p:cNvPr id="12" name="Picture 11">
            <a:extLst>
              <a:ext uri="{FF2B5EF4-FFF2-40B4-BE49-F238E27FC236}">
                <a16:creationId xmlns:a16="http://schemas.microsoft.com/office/drawing/2014/main" id="{A0FCFD23-B81D-4AD7-B366-74ADBCCF83A4}"/>
              </a:ext>
            </a:extLst>
          </p:cNvPr>
          <p:cNvPicPr>
            <a:picLocks noChangeAspect="1"/>
          </p:cNvPicPr>
          <p:nvPr/>
        </p:nvPicPr>
        <p:blipFill>
          <a:blip r:embed="rId5"/>
          <a:stretch>
            <a:fillRect/>
          </a:stretch>
        </p:blipFill>
        <p:spPr>
          <a:xfrm>
            <a:off x="6695761" y="5036484"/>
            <a:ext cx="4496427" cy="400106"/>
          </a:xfrm>
          <a:prstGeom prst="rect">
            <a:avLst/>
          </a:prstGeom>
        </p:spPr>
      </p:pic>
    </p:spTree>
    <p:extLst>
      <p:ext uri="{BB962C8B-B14F-4D97-AF65-F5344CB8AC3E}">
        <p14:creationId xmlns:p14="http://schemas.microsoft.com/office/powerpoint/2010/main" val="3478009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7E95C-12C2-4747-867C-295861720B22}"/>
              </a:ext>
            </a:extLst>
          </p:cNvPr>
          <p:cNvSpPr>
            <a:spLocks noGrp="1"/>
          </p:cNvSpPr>
          <p:nvPr>
            <p:ph type="title"/>
          </p:nvPr>
        </p:nvSpPr>
        <p:spPr>
          <a:xfrm>
            <a:off x="365759" y="1693334"/>
            <a:ext cx="8821199" cy="3471334"/>
          </a:xfrm>
        </p:spPr>
        <p:txBody>
          <a:bodyPr vert="horz" lIns="91440" tIns="45720" rIns="91440" bIns="45720" rtlCol="0" anchor="ctr">
            <a:normAutofit/>
          </a:bodyPr>
          <a:lstStyle/>
          <a:p>
            <a:pPr>
              <a:lnSpc>
                <a:spcPct val="80000"/>
              </a:lnSpc>
            </a:pPr>
            <a:r>
              <a:rPr lang="en-US" sz="8000" spc="150" dirty="0"/>
              <a:t>Test plan</a:t>
            </a:r>
          </a:p>
        </p:txBody>
      </p:sp>
    </p:spTree>
    <p:extLst>
      <p:ext uri="{BB962C8B-B14F-4D97-AF65-F5344CB8AC3E}">
        <p14:creationId xmlns:p14="http://schemas.microsoft.com/office/powerpoint/2010/main" val="7191984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Web hosting security test</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385010" y="2011680"/>
            <a:ext cx="11470105" cy="4206240"/>
          </a:xfrm>
        </p:spPr>
        <p:txBody>
          <a:bodyP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Manually checking the number of users with access to the server. Nagios was set up to make sure only one user can access the server. If a user other than me tries to get access, then Nagios will indicate it on the Nagios GUI by displaying yellow. I plan to test this by setting Nagios to allow no one access and checking the interface.</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Manually </a:t>
            </a:r>
            <a:r>
              <a:rPr lang="en-US" sz="2000">
                <a:effectLst/>
                <a:latin typeface="Times New Roman" panose="02020603050405020304" pitchFamily="18" charset="0"/>
                <a:ea typeface="Calibri" panose="020F0502020204030204" pitchFamily="34" charset="0"/>
                <a:cs typeface="Times New Roman" panose="02020603050405020304" pitchFamily="18" charset="0"/>
              </a:rPr>
              <a:t>checking firewall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by using the command line and typing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sudo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ufw</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status’ will show if the firewall is in active mode or not.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Running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sudo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apt-get update’ on the command line to make sure all repositories are up to date. This will determine if apache server, MySQL, and PHP are up to date, if they are then there would be nothing to worry about. </a:t>
            </a:r>
          </a:p>
          <a:p>
            <a:r>
              <a:rPr lang="en-US" sz="2000" dirty="0">
                <a:effectLst/>
                <a:latin typeface="Times New Roman" panose="02020603050405020304" pitchFamily="18" charset="0"/>
                <a:ea typeface="Calibri" panose="020F0502020204030204" pitchFamily="34" charset="0"/>
              </a:rPr>
              <a:t>Manually check to make sure there is an access control policy that states password expiration and password complexity. Use KeePass to generate complex passwords and store them in a secure place.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4969802"/>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Database security test</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240632" y="2011680"/>
            <a:ext cx="11742821" cy="4206240"/>
          </a:xfrm>
        </p:spPr>
        <p:txBody>
          <a:bodyPr>
            <a:normAutofit/>
          </a:bodyPr>
          <a:lstStyle/>
          <a:p>
            <a:r>
              <a:rPr lang="en-US" sz="2600" dirty="0">
                <a:effectLst/>
                <a:latin typeface="Times New Roman" panose="02020603050405020304" pitchFamily="18" charset="0"/>
                <a:ea typeface="Calibri" panose="020F0502020204030204" pitchFamily="34" charset="0"/>
                <a:cs typeface="Times New Roman" panose="02020603050405020304" pitchFamily="18" charset="0"/>
              </a:rPr>
              <a:t>Manually checking users’ passwords, permissions, password expiration, and host access to make sure it is secure. </a:t>
            </a:r>
            <a:endParaRPr lang="en-US" sz="2600" dirty="0">
              <a:latin typeface="Calibri" panose="020F0502020204030204" pitchFamily="34" charset="0"/>
              <a:ea typeface="Calibri" panose="020F0502020204030204" pitchFamily="34" charset="0"/>
              <a:cs typeface="Times New Roman" panose="02020603050405020304" pitchFamily="18" charset="0"/>
            </a:endParaRPr>
          </a:p>
          <a:p>
            <a:pPr lvl="1"/>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Logging into MySQL database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mysql</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-u </a:t>
            </a:r>
            <a:r>
              <a:rPr lang="en-US" sz="2400" i="1" dirty="0">
                <a:effectLst/>
                <a:latin typeface="Times New Roman" panose="02020603050405020304" pitchFamily="18" charset="0"/>
                <a:ea typeface="Calibri" panose="020F0502020204030204" pitchFamily="34" charset="0"/>
                <a:cs typeface="Times New Roman" panose="02020603050405020304" pitchFamily="18" charset="0"/>
              </a:rPr>
              <a:t>username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Once logged in ‘SELECT User, Host, Password,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password_expired</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password_last_changed</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password_lifetime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FROM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mysql.user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This will show the user with their passwords, the host they have access (should be local host), if the password has expired yet, when it will expire, and when the password was last changed.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‘SHOW GRANTS FOR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user’@’localhost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This will show the permissions that the user has.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6879862"/>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err="1"/>
              <a:t>PHp</a:t>
            </a:r>
            <a:r>
              <a:rPr lang="en-US" dirty="0"/>
              <a:t> and web security test</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272716" y="2011680"/>
            <a:ext cx="11598442" cy="4206240"/>
          </a:xfrm>
        </p:spPr>
        <p:txBody>
          <a:bodyPr>
            <a:normAutofit/>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Checking to make sure that errors are properly handled to prevent information from being exposed.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Insert incorrect data into the different input fields and making sure that the errors that come back will not reveal information.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Manually checking files that the website uses and making sure they are all in the same directory (bookstore) and not in different directories.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Manually checking the code to make sure that input fields are taking that information and storing it to the database instead of a web directory.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143827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AB046-1CF0-469E-9344-955EE5EAC9FC}"/>
              </a:ext>
            </a:extLst>
          </p:cNvPr>
          <p:cNvSpPr>
            <a:spLocks noGrp="1"/>
          </p:cNvSpPr>
          <p:nvPr>
            <p:ph type="title"/>
          </p:nvPr>
        </p:nvSpPr>
        <p:spPr>
          <a:xfrm>
            <a:off x="365759" y="1693334"/>
            <a:ext cx="8821199" cy="3471334"/>
          </a:xfrm>
        </p:spPr>
        <p:txBody>
          <a:bodyPr vert="horz" lIns="91440" tIns="45720" rIns="91440" bIns="45720" rtlCol="0" anchor="ctr">
            <a:normAutofit/>
          </a:bodyPr>
          <a:lstStyle/>
          <a:p>
            <a:pPr>
              <a:lnSpc>
                <a:spcPct val="80000"/>
              </a:lnSpc>
            </a:pPr>
            <a:r>
              <a:rPr lang="en-US" sz="8000" spc="150" dirty="0"/>
              <a:t>Project Requirements</a:t>
            </a:r>
          </a:p>
        </p:txBody>
      </p:sp>
    </p:spTree>
    <p:extLst>
      <p:ext uri="{BB962C8B-B14F-4D97-AF65-F5344CB8AC3E}">
        <p14:creationId xmlns:p14="http://schemas.microsoft.com/office/powerpoint/2010/main" val="35940447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Common vulnerability security testing</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256674" y="2011680"/>
            <a:ext cx="11694694" cy="4206240"/>
          </a:xfrm>
        </p:spPr>
        <p:txBody>
          <a:bodyPr>
            <a:normAutofit/>
          </a:bodyPr>
          <a:lstStyle/>
          <a:p>
            <a:r>
              <a:rPr lang="en-US" sz="2800" dirty="0">
                <a:latin typeface="Times New Roman" panose="02020603050405020304" pitchFamily="18" charset="0"/>
                <a:cs typeface="Times New Roman" panose="02020603050405020304" pitchFamily="18" charset="0"/>
              </a:rPr>
              <a:t>Cross site scripting vulnerability</a:t>
            </a:r>
          </a:p>
          <a:p>
            <a:pPr lvl="1"/>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Once logged into the site insert into the street address and any other place that accepts character values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lvl="2"/>
            <a:r>
              <a:rPr lang="en-US" sz="2000" dirty="0"/>
              <a:t>“&lt;script&gt; alert("HACKED") &lt;/script&gt;;”</a:t>
            </a:r>
          </a:p>
          <a:p>
            <a:pPr lvl="2"/>
            <a:r>
              <a:rPr lang="en-US" sz="2000" dirty="0"/>
              <a:t>&lt;body onload=alert(‘something’)&gt;;</a:t>
            </a:r>
          </a:p>
          <a:p>
            <a:pPr lvl="2"/>
            <a:r>
              <a:rPr lang="en-US" sz="2000" dirty="0"/>
              <a:t>&lt;b </a:t>
            </a:r>
            <a:r>
              <a:rPr lang="en-US" sz="2000" dirty="0" err="1"/>
              <a:t>onmouseover</a:t>
            </a:r>
            <a:r>
              <a:rPr lang="en-US" sz="2000" dirty="0"/>
              <a:t>=alert(‘XSS testing!‘)&gt;&lt;/b&gt;</a:t>
            </a:r>
          </a:p>
          <a:p>
            <a:pPr lvl="2"/>
            <a:r>
              <a:rPr lang="en-US" sz="2000" dirty="0"/>
              <a:t>&lt;script type=”text/</a:t>
            </a:r>
            <a:r>
              <a:rPr lang="en-US" sz="2000" dirty="0" err="1"/>
              <a:t>javascript</a:t>
            </a:r>
            <a:r>
              <a:rPr lang="en-US" sz="2000" dirty="0"/>
              <a:t>”&gt; var test=’../</a:t>
            </a:r>
            <a:r>
              <a:rPr lang="en-US" sz="2000" dirty="0" err="1"/>
              <a:t>example.php?cookie_data</a:t>
            </a:r>
            <a:r>
              <a:rPr lang="en-US" sz="2000" dirty="0"/>
              <a:t>=’+escape(</a:t>
            </a:r>
            <a:r>
              <a:rPr lang="en-US" sz="2000" dirty="0" err="1"/>
              <a:t>document.cookie</a:t>
            </a:r>
            <a:r>
              <a:rPr lang="en-US" sz="2000" dirty="0"/>
              <a:t>); &lt;/script&gt;</a:t>
            </a:r>
          </a:p>
          <a:p>
            <a:pPr lvl="2"/>
            <a:r>
              <a:rPr lang="en-US" sz="2000" dirty="0"/>
              <a:t>http://testing.com/book.html?default=&lt;script&gt;alert(document.cookie)&lt;/script&gt;</a:t>
            </a:r>
          </a:p>
          <a:p>
            <a:pPr lvl="2"/>
            <a:r>
              <a:rPr lang="en-US" sz="2000" dirty="0"/>
              <a:t>%3cscript%3ealert(</a:t>
            </a:r>
            <a:r>
              <a:rPr lang="en-US" sz="2000" dirty="0" err="1"/>
              <a:t>document.cookie</a:t>
            </a:r>
            <a:r>
              <a:rPr lang="en-US" sz="2000" dirty="0"/>
              <a:t>)%3c/script%3e</a:t>
            </a:r>
          </a:p>
          <a:p>
            <a:pPr lvl="2"/>
            <a:r>
              <a:rPr lang="en-US" sz="2000" dirty="0"/>
              <a:t>http://www.testing.com/test.asp?pageid=2&amp;title=Testing%20Title</a:t>
            </a:r>
          </a:p>
          <a:p>
            <a:pPr lvl="2"/>
            <a:endParaRPr lang="en-US" dirty="0"/>
          </a:p>
        </p:txBody>
      </p:sp>
    </p:spTree>
    <p:extLst>
      <p:ext uri="{BB962C8B-B14F-4D97-AF65-F5344CB8AC3E}">
        <p14:creationId xmlns:p14="http://schemas.microsoft.com/office/powerpoint/2010/main" val="2959682199"/>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Common vulnerability security testing</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256674" y="2011680"/>
            <a:ext cx="11694694" cy="4206240"/>
          </a:xfrm>
        </p:spPr>
        <p:txBody>
          <a:bodyPr>
            <a:normAutofit/>
          </a:bodyPr>
          <a:lstStyle/>
          <a:p>
            <a:r>
              <a:rPr lang="en-US" sz="2800" dirty="0">
                <a:latin typeface="Times New Roman" panose="02020603050405020304" pitchFamily="18" charset="0"/>
                <a:cs typeface="Times New Roman" panose="02020603050405020304" pitchFamily="18" charset="0"/>
              </a:rPr>
              <a:t>DoS attack</a:t>
            </a:r>
          </a:p>
          <a:p>
            <a:pPr lvl="1"/>
            <a:r>
              <a:rPr lang="en-US" sz="2800" dirty="0">
                <a:latin typeface="Times New Roman" panose="02020603050405020304" pitchFamily="18" charset="0"/>
                <a:cs typeface="Times New Roman" panose="02020603050405020304" pitchFamily="18" charset="0"/>
              </a:rPr>
              <a:t>Not a lot to do to prevent this from occurring.</a:t>
            </a:r>
          </a:p>
          <a:p>
            <a:pPr lvl="1"/>
            <a:r>
              <a:rPr lang="en-US" sz="2800" dirty="0">
                <a:latin typeface="Times New Roman" panose="02020603050405020304" pitchFamily="18" charset="0"/>
                <a:cs typeface="Times New Roman" panose="02020603050405020304" pitchFamily="18" charset="0"/>
              </a:rPr>
              <a:t>Already checking for limited users on the site with Nagios.</a:t>
            </a:r>
          </a:p>
          <a:p>
            <a:pPr lvl="1"/>
            <a:r>
              <a:rPr lang="en-US" sz="2800" dirty="0">
                <a:latin typeface="Times New Roman" panose="02020603050405020304" pitchFamily="18" charset="0"/>
                <a:cs typeface="Times New Roman" panose="02020603050405020304" pitchFamily="18" charset="0"/>
              </a:rPr>
              <a:t>Additionally, making sure only needed ports are accessible. </a:t>
            </a:r>
          </a:p>
        </p:txBody>
      </p:sp>
    </p:spTree>
    <p:extLst>
      <p:ext uri="{BB962C8B-B14F-4D97-AF65-F5344CB8AC3E}">
        <p14:creationId xmlns:p14="http://schemas.microsoft.com/office/powerpoint/2010/main" val="1325585651"/>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Common vulnerability security testing</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256674" y="2011680"/>
            <a:ext cx="11694694" cy="4562144"/>
          </a:xfrm>
        </p:spPr>
        <p:txBody>
          <a:bodyPr>
            <a:normAutofit/>
          </a:bodyPr>
          <a:lstStyle/>
          <a:p>
            <a:r>
              <a:rPr lang="en-US" sz="2800" dirty="0">
                <a:latin typeface="Times New Roman" panose="02020603050405020304" pitchFamily="18" charset="0"/>
                <a:cs typeface="Times New Roman" panose="02020603050405020304" pitchFamily="18" charset="0"/>
              </a:rPr>
              <a:t>SQL Injections</a:t>
            </a:r>
          </a:p>
          <a:p>
            <a:pPr lvl="1"/>
            <a:r>
              <a:rPr lang="en-US" sz="2400" dirty="0">
                <a:latin typeface="Times New Roman" panose="02020603050405020304" pitchFamily="18" charset="0"/>
                <a:cs typeface="Times New Roman" panose="02020603050405020304" pitchFamily="18" charset="0"/>
              </a:rPr>
              <a:t>Manually put in injections into input fields. </a:t>
            </a:r>
          </a:p>
          <a:p>
            <a:pPr lvl="2"/>
            <a:r>
              <a:rPr lang="en-US" sz="2400" dirty="0">
                <a:latin typeface="Times New Roman" panose="02020603050405020304" pitchFamily="18" charset="0"/>
                <a:cs typeface="Times New Roman" panose="02020603050405020304" pitchFamily="18" charset="0"/>
              </a:rPr>
              <a:t>‘ or 1 = 1;--</a:t>
            </a:r>
          </a:p>
          <a:p>
            <a:pPr lvl="2"/>
            <a:r>
              <a:rPr lang="en-US" sz="2400" dirty="0">
                <a:latin typeface="Times New Roman" panose="02020603050405020304" pitchFamily="18" charset="0"/>
                <a:cs typeface="Times New Roman" panose="02020603050405020304" pitchFamily="18" charset="0"/>
              </a:rPr>
              <a:t>“ or 1 = 1;--</a:t>
            </a:r>
          </a:p>
          <a:p>
            <a:pPr lvl="2"/>
            <a:r>
              <a:rPr lang="en-US" sz="2400" dirty="0">
                <a:latin typeface="Times New Roman" panose="02020603050405020304" pitchFamily="18" charset="0"/>
                <a:cs typeface="Times New Roman" panose="02020603050405020304" pitchFamily="18" charset="0"/>
              </a:rPr>
              <a:t>‘ or ‘</a:t>
            </a:r>
            <a:r>
              <a:rPr lang="en-US" sz="2400" dirty="0" err="1">
                <a:latin typeface="Times New Roman" panose="02020603050405020304" pitchFamily="18" charset="0"/>
                <a:cs typeface="Times New Roman" panose="02020603050405020304" pitchFamily="18" charset="0"/>
              </a:rPr>
              <a:t>abc</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abc</a:t>
            </a:r>
            <a:r>
              <a:rPr lang="en-US" sz="2400" dirty="0">
                <a:latin typeface="Times New Roman" panose="02020603050405020304" pitchFamily="18" charset="0"/>
                <a:cs typeface="Times New Roman" panose="02020603050405020304" pitchFamily="18" charset="0"/>
              </a:rPr>
              <a:t>’;--</a:t>
            </a:r>
          </a:p>
          <a:p>
            <a:pPr lvl="2"/>
            <a:r>
              <a:rPr lang="en-US" sz="2400" dirty="0">
                <a:latin typeface="Times New Roman" panose="02020603050405020304" pitchFamily="18" charset="0"/>
                <a:cs typeface="Times New Roman" panose="02020603050405020304" pitchFamily="18" charset="0"/>
              </a:rPr>
              <a:t>‘ or ‘ ‘=’ ‘;--</a:t>
            </a:r>
          </a:p>
          <a:p>
            <a:pPr lvl="2"/>
            <a:r>
              <a:rPr lang="en-US" sz="2400" dirty="0">
                <a:latin typeface="Times New Roman" panose="02020603050405020304" pitchFamily="18" charset="0"/>
                <a:cs typeface="Times New Roman" panose="02020603050405020304" pitchFamily="18" charset="0"/>
              </a:rPr>
              <a:t>‘ or 1=1; drop table Users;--</a:t>
            </a:r>
          </a:p>
          <a:p>
            <a:pPr lvl="2"/>
            <a:r>
              <a:rPr lang="en-US" sz="2400" dirty="0">
                <a:latin typeface="Times New Roman" panose="02020603050405020304" pitchFamily="18" charset="0"/>
                <a:cs typeface="Times New Roman" panose="02020603050405020304" pitchFamily="18" charset="0"/>
              </a:rPr>
              <a:t>‘</a:t>
            </a:r>
          </a:p>
          <a:p>
            <a:pPr lvl="2"/>
            <a:r>
              <a:rPr lang="en-US" sz="2400" dirty="0">
                <a:latin typeface="Times New Roman" panose="02020603050405020304" pitchFamily="18" charset="0"/>
                <a:cs typeface="Times New Roman" panose="02020603050405020304" pitchFamily="18" charset="0"/>
              </a:rPr>
              <a:t>“</a:t>
            </a:r>
          </a:p>
          <a:p>
            <a:pPr lvl="2"/>
            <a:r>
              <a:rPr lang="en-US" sz="2400" dirty="0">
                <a:latin typeface="Times New Roman" panose="02020603050405020304" pitchFamily="18" charset="0"/>
                <a:cs typeface="Times New Roman" panose="02020603050405020304" pitchFamily="18" charset="0"/>
              </a:rPr>
              <a:t>www.localhost.com/bookstore/...=’</a:t>
            </a:r>
          </a:p>
          <a:p>
            <a:pPr lvl="2"/>
            <a:r>
              <a:rPr lang="en-US" sz="2400" dirty="0">
                <a:latin typeface="Times New Roman" panose="02020603050405020304" pitchFamily="18" charset="0"/>
                <a:cs typeface="Times New Roman" panose="02020603050405020304" pitchFamily="18" charset="0"/>
              </a:rPr>
              <a:t>www.localhost.com/bookstore/...=’ or 1=1;--</a:t>
            </a:r>
          </a:p>
          <a:p>
            <a:pPr lvl="1"/>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9476900"/>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7E95C-12C2-4747-867C-295861720B22}"/>
              </a:ext>
            </a:extLst>
          </p:cNvPr>
          <p:cNvSpPr>
            <a:spLocks noGrp="1"/>
          </p:cNvSpPr>
          <p:nvPr>
            <p:ph type="title"/>
          </p:nvPr>
        </p:nvSpPr>
        <p:spPr>
          <a:xfrm>
            <a:off x="365759" y="1693334"/>
            <a:ext cx="8821199" cy="3471334"/>
          </a:xfrm>
        </p:spPr>
        <p:txBody>
          <a:bodyPr vert="horz" lIns="91440" tIns="45720" rIns="91440" bIns="45720" rtlCol="0" anchor="ctr">
            <a:normAutofit/>
          </a:bodyPr>
          <a:lstStyle/>
          <a:p>
            <a:pPr>
              <a:lnSpc>
                <a:spcPct val="80000"/>
              </a:lnSpc>
            </a:pPr>
            <a:r>
              <a:rPr lang="en-US" sz="8000" spc="150" dirty="0"/>
              <a:t>Test Results</a:t>
            </a:r>
          </a:p>
        </p:txBody>
      </p:sp>
    </p:spTree>
    <p:extLst>
      <p:ext uri="{BB962C8B-B14F-4D97-AF65-F5344CB8AC3E}">
        <p14:creationId xmlns:p14="http://schemas.microsoft.com/office/powerpoint/2010/main" val="10371290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Web hosting testing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20842" y="2011680"/>
            <a:ext cx="11662611" cy="4206240"/>
          </a:xfrm>
        </p:spPr>
        <p:txBody>
          <a:bodyPr>
            <a:normAutofit fontScale="85000" lnSpcReduction="10000"/>
          </a:bodyPr>
          <a:lstStyle/>
          <a:p>
            <a:r>
              <a:rPr lang="en-US" sz="2600" dirty="0">
                <a:latin typeface="Times New Roman" panose="02020603050405020304" pitchFamily="18" charset="0"/>
                <a:cs typeface="Times New Roman" panose="02020603050405020304" pitchFamily="18" charset="0"/>
              </a:rPr>
              <a:t>Upon manually checking the users who have access, only one is allowed at a time on the server. Upon changing the allowed users from one to none, Nagios put in a warning changing from green to yellow. To indicate that the number of users on the server is over the defined number allowed.</a:t>
            </a:r>
          </a:p>
          <a:p>
            <a:r>
              <a:rPr lang="en-US" sz="2600" dirty="0">
                <a:latin typeface="Times New Roman" panose="02020603050405020304" pitchFamily="18" charset="0"/>
                <a:cs typeface="Times New Roman" panose="02020603050405020304" pitchFamily="18" charset="0"/>
              </a:rPr>
              <a:t>Typing in the command to check the firewall it states the status is active. The default conditions to deny incoming, allow outgoing, and disabled routed. The allowed ports are:</a:t>
            </a:r>
          </a:p>
          <a:p>
            <a:pPr lvl="1"/>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22/</a:t>
            </a:r>
            <a:r>
              <a:rPr lang="en-US" sz="2400" dirty="0" err="1">
                <a:latin typeface="Times New Roman" panose="02020603050405020304" pitchFamily="18" charset="0"/>
                <a:cs typeface="Times New Roman" panose="02020603050405020304" pitchFamily="18" charset="0"/>
              </a:rPr>
              <a:t>tcp</a:t>
            </a:r>
            <a:r>
              <a:rPr lang="en-US" sz="2400" dirty="0">
                <a:latin typeface="Times New Roman" panose="02020603050405020304" pitchFamily="18" charset="0"/>
                <a:cs typeface="Times New Roman" panose="02020603050405020304" pitchFamily="18" charset="0"/>
              </a:rPr>
              <a:t> </a:t>
            </a:r>
          </a:p>
          <a:p>
            <a:pPr lvl="1"/>
            <a:r>
              <a:rPr lang="en-US" sz="2400" dirty="0">
                <a:latin typeface="Times New Roman" panose="02020603050405020304" pitchFamily="18" charset="0"/>
                <a:cs typeface="Times New Roman" panose="02020603050405020304" pitchFamily="18" charset="0"/>
              </a:rPr>
              <a:t>80,443/</a:t>
            </a:r>
            <a:r>
              <a:rPr lang="en-US" sz="2400" dirty="0" err="1">
                <a:latin typeface="Times New Roman" panose="02020603050405020304" pitchFamily="18" charset="0"/>
                <a:cs typeface="Times New Roman" panose="02020603050405020304" pitchFamily="18" charset="0"/>
              </a:rPr>
              <a:t>tcp</a:t>
            </a:r>
            <a:r>
              <a:rPr lang="en-US" sz="2400" dirty="0">
                <a:latin typeface="Times New Roman" panose="02020603050405020304" pitchFamily="18" charset="0"/>
                <a:cs typeface="Times New Roman" panose="02020603050405020304" pitchFamily="18" charset="0"/>
              </a:rPr>
              <a:t> (Apache Full)</a:t>
            </a:r>
          </a:p>
          <a:p>
            <a:pPr lvl="1"/>
            <a:r>
              <a:rPr lang="en-US" sz="2400" dirty="0">
                <a:latin typeface="Times New Roman" panose="02020603050405020304" pitchFamily="18" charset="0"/>
                <a:cs typeface="Times New Roman" panose="02020603050405020304" pitchFamily="18" charset="0"/>
              </a:rPr>
              <a:t>25, 80/</a:t>
            </a:r>
            <a:r>
              <a:rPr lang="en-US" sz="2400" dirty="0" err="1">
                <a:latin typeface="Times New Roman" panose="02020603050405020304" pitchFamily="18" charset="0"/>
                <a:cs typeface="Times New Roman" panose="02020603050405020304" pitchFamily="18" charset="0"/>
              </a:rPr>
              <a:t>tcp</a:t>
            </a:r>
            <a:r>
              <a:rPr lang="en-US" sz="2400" dirty="0">
                <a:latin typeface="Times New Roman" panose="02020603050405020304" pitchFamily="18" charset="0"/>
                <a:cs typeface="Times New Roman" panose="02020603050405020304" pitchFamily="18" charset="0"/>
              </a:rPr>
              <a:t> (Apache) </a:t>
            </a:r>
          </a:p>
          <a:p>
            <a:pPr lvl="1"/>
            <a:r>
              <a:rPr lang="en-US" sz="2400" dirty="0">
                <a:latin typeface="Times New Roman" panose="02020603050405020304" pitchFamily="18" charset="0"/>
                <a:cs typeface="Times New Roman" panose="02020603050405020304" pitchFamily="18" charset="0"/>
              </a:rPr>
              <a:t>3306, 22/</a:t>
            </a:r>
            <a:r>
              <a:rPr lang="en-US" sz="2400" dirty="0" err="1">
                <a:latin typeface="Times New Roman" panose="02020603050405020304" pitchFamily="18" charset="0"/>
                <a:cs typeface="Times New Roman" panose="02020603050405020304" pitchFamily="18" charset="0"/>
              </a:rPr>
              <a:t>tcp</a:t>
            </a:r>
            <a:r>
              <a:rPr lang="en-US" sz="2400" dirty="0">
                <a:latin typeface="Times New Roman" panose="02020603050405020304" pitchFamily="18" charset="0"/>
                <a:cs typeface="Times New Roman" panose="02020603050405020304" pitchFamily="18" charset="0"/>
              </a:rPr>
              <a:t> (v6) </a:t>
            </a:r>
          </a:p>
          <a:p>
            <a:pPr lvl="1"/>
            <a:r>
              <a:rPr lang="en-US" sz="2400" dirty="0">
                <a:latin typeface="Times New Roman" panose="02020603050405020304" pitchFamily="18" charset="0"/>
                <a:cs typeface="Times New Roman" panose="02020603050405020304" pitchFamily="18" charset="0"/>
              </a:rPr>
              <a:t>80,443/</a:t>
            </a:r>
            <a:r>
              <a:rPr lang="en-US" sz="2400" dirty="0" err="1">
                <a:latin typeface="Times New Roman" panose="02020603050405020304" pitchFamily="18" charset="0"/>
                <a:cs typeface="Times New Roman" panose="02020603050405020304" pitchFamily="18" charset="0"/>
              </a:rPr>
              <a:t>tcp</a:t>
            </a:r>
            <a:r>
              <a:rPr lang="en-US" sz="2400" dirty="0">
                <a:latin typeface="Times New Roman" panose="02020603050405020304" pitchFamily="18" charset="0"/>
                <a:cs typeface="Times New Roman" panose="02020603050405020304" pitchFamily="18" charset="0"/>
              </a:rPr>
              <a:t> (Apache Full (v6))</a:t>
            </a:r>
          </a:p>
          <a:p>
            <a:pPr lvl="1"/>
            <a:r>
              <a:rPr lang="en-US" sz="2400" dirty="0">
                <a:latin typeface="Times New Roman" panose="02020603050405020304" pitchFamily="18" charset="0"/>
                <a:cs typeface="Times New Roman" panose="02020603050405020304" pitchFamily="18" charset="0"/>
              </a:rPr>
              <a:t>25 (v6)</a:t>
            </a:r>
          </a:p>
          <a:p>
            <a:pPr lvl="1"/>
            <a:r>
              <a:rPr lang="en-US" sz="2400" dirty="0">
                <a:latin typeface="Times New Roman" panose="02020603050405020304" pitchFamily="18" charset="0"/>
                <a:cs typeface="Times New Roman" panose="02020603050405020304" pitchFamily="18" charset="0"/>
              </a:rPr>
              <a:t>80/</a:t>
            </a:r>
            <a:r>
              <a:rPr lang="en-US" sz="2400" dirty="0" err="1">
                <a:latin typeface="Times New Roman" panose="02020603050405020304" pitchFamily="18" charset="0"/>
                <a:cs typeface="Times New Roman" panose="02020603050405020304" pitchFamily="18" charset="0"/>
              </a:rPr>
              <a:t>tcp</a:t>
            </a:r>
            <a:r>
              <a:rPr lang="en-US" sz="2400" dirty="0">
                <a:latin typeface="Times New Roman" panose="02020603050405020304" pitchFamily="18" charset="0"/>
                <a:cs typeface="Times New Roman" panose="02020603050405020304" pitchFamily="18" charset="0"/>
              </a:rPr>
              <a:t> (Apache (v6))</a:t>
            </a:r>
          </a:p>
          <a:p>
            <a:pPr lvl="1"/>
            <a:r>
              <a:rPr lang="en-US" sz="2400" dirty="0">
                <a:latin typeface="Times New Roman" panose="02020603050405020304" pitchFamily="18" charset="0"/>
                <a:cs typeface="Times New Roman" panose="02020603050405020304" pitchFamily="18" charset="0"/>
              </a:rPr>
              <a:t>3306 (v6)</a:t>
            </a:r>
          </a:p>
          <a:p>
            <a:endParaRPr lang="en-US" dirty="0"/>
          </a:p>
        </p:txBody>
      </p:sp>
    </p:spTree>
    <p:extLst>
      <p:ext uri="{BB962C8B-B14F-4D97-AF65-F5344CB8AC3E}">
        <p14:creationId xmlns:p14="http://schemas.microsoft.com/office/powerpoint/2010/main" val="14818775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Web hosting testing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20842" y="2011680"/>
            <a:ext cx="11662611" cy="4206240"/>
          </a:xfrm>
        </p:spPr>
        <p:txBody>
          <a:bodyPr>
            <a:normAutofit/>
          </a:bodyPr>
          <a:lstStyle/>
          <a:p>
            <a:r>
              <a:rPr lang="en-US" sz="2800" dirty="0">
                <a:latin typeface="Times New Roman" panose="02020603050405020304" pitchFamily="18" charset="0"/>
                <a:cs typeface="Times New Roman" panose="02020603050405020304" pitchFamily="18" charset="0"/>
              </a:rPr>
              <a:t>After running the update command everything needing updated was updated.</a:t>
            </a:r>
          </a:p>
          <a:p>
            <a:r>
              <a:rPr lang="en-US" sz="2800" dirty="0">
                <a:latin typeface="Times New Roman" panose="02020603050405020304" pitchFamily="18" charset="0"/>
                <a:cs typeface="Times New Roman" panose="02020603050405020304" pitchFamily="18" charset="0"/>
              </a:rPr>
              <a:t>The access control policy is present, and KeePass is active.</a:t>
            </a:r>
          </a:p>
          <a:p>
            <a:endParaRPr lang="en-US" dirty="0"/>
          </a:p>
        </p:txBody>
      </p:sp>
    </p:spTree>
    <p:extLst>
      <p:ext uri="{BB962C8B-B14F-4D97-AF65-F5344CB8AC3E}">
        <p14:creationId xmlns:p14="http://schemas.microsoft.com/office/powerpoint/2010/main" val="858925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Database security test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256674" y="2011680"/>
            <a:ext cx="11630526" cy="4206240"/>
          </a:xfrm>
        </p:spPr>
        <p:txBody>
          <a:bodyPr>
            <a:normAutofit/>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Logged in to the MySQL database and pulled up the users for the database. </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user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ekbaker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only has delete, update, select, and insert permissions. </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In addition to that it says the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password_lifetime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column is set to 180 days, the password was last changed March 20, 2021, and the host is localhost. </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When looking at the root user they have a changed default password, and the host says localhost.</a:t>
            </a:r>
          </a:p>
        </p:txBody>
      </p:sp>
    </p:spTree>
    <p:extLst>
      <p:ext uri="{BB962C8B-B14F-4D97-AF65-F5344CB8AC3E}">
        <p14:creationId xmlns:p14="http://schemas.microsoft.com/office/powerpoint/2010/main" val="32435393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Php and web security testing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36884" y="2011680"/>
            <a:ext cx="11502190" cy="4562144"/>
          </a:xfrm>
        </p:spPr>
        <p:txBody>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When inserting incorrect information into the text field a set error occurs.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Signup Errors for full name text field:</a:t>
            </a:r>
          </a:p>
          <a:p>
            <a:pPr lvl="2"/>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 “Please type at least 6 characters.”</a:t>
            </a:r>
          </a:p>
          <a:p>
            <a:pPr lvl="2"/>
            <a:r>
              <a:rPr lang="en-US" sz="2400" dirty="0">
                <a:effectLst/>
                <a:latin typeface="Times New Roman" panose="02020603050405020304" pitchFamily="18" charset="0"/>
                <a:ea typeface="Calibri" panose="020F0502020204030204" pitchFamily="34" charset="0"/>
                <a:cs typeface="Times New Roman" panose="02020603050405020304" pitchFamily="18" charset="0"/>
              </a:rPr>
              <a:t>2. “Please type your full name”</a:t>
            </a:r>
          </a:p>
          <a:p>
            <a:pPr lvl="2"/>
            <a:r>
              <a:rPr lang="en-US" sz="2400" dirty="0">
                <a:effectLst/>
                <a:latin typeface="Times New Roman" panose="02020603050405020304" pitchFamily="18" charset="0"/>
                <a:ea typeface="Calibri" panose="020F0502020204030204" pitchFamily="34" charset="0"/>
                <a:cs typeface="Times New Roman" panose="02020603050405020304" pitchFamily="18" charset="0"/>
              </a:rPr>
              <a:t>3. “Please only use Upper and Lower case letters”</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Signup Errors for email text field: </a:t>
            </a:r>
          </a:p>
          <a:p>
            <a:pPr lvl="2"/>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	“Please type your email address”</a:t>
            </a:r>
          </a:p>
          <a:p>
            <a:pPr lvl="2"/>
            <a:r>
              <a:rPr lang="en-US" sz="2400" dirty="0">
                <a:effectLst/>
                <a:latin typeface="Times New Roman" panose="02020603050405020304" pitchFamily="18" charset="0"/>
                <a:ea typeface="Calibri" panose="020F0502020204030204" pitchFamily="34" charset="0"/>
                <a:cs typeface="Times New Roman" panose="02020603050405020304" pitchFamily="18" charset="0"/>
              </a:rPr>
              <a:t>2.	“Please enter correct email address”</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Signup Errors for phone number:</a:t>
            </a:r>
          </a:p>
          <a:p>
            <a:pPr lvl="2"/>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	“Please user real phone number”</a:t>
            </a:r>
          </a:p>
          <a:p>
            <a:pPr lvl="1"/>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74027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Php and web security testing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36884" y="2011680"/>
            <a:ext cx="11502190" cy="4562144"/>
          </a:xfrm>
        </p:spPr>
        <p:txBody>
          <a:bodyPr>
            <a:normAutofit/>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Signup Errors for Password: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type at least 7 characters”</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2.“Must be between 7 to 14 characters. Only underscore allowed for special character. Must start with a letter.”</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Signup Errors for Password Confirmation:</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Passwords do not match</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Login Errors for email text field: </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enter an email”</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2,“Please enter an email address”</a:t>
            </a:r>
          </a:p>
          <a:p>
            <a:pPr lvl="1"/>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10003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Php and web security testing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36884" y="2011680"/>
            <a:ext cx="11502190" cy="4562144"/>
          </a:xfrm>
        </p:spPr>
        <p:txBody>
          <a:bodyPr>
            <a:normAutofit lnSpcReduction="10000"/>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Payment Errors for Address text field: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type an address”</a:t>
            </a:r>
          </a:p>
          <a:p>
            <a:pPr lvl="1"/>
            <a:r>
              <a:rPr lang="en-US" sz="2600" dirty="0">
                <a:latin typeface="Times New Roman" panose="02020603050405020304" pitchFamily="18" charset="0"/>
                <a:ea typeface="Calibri" panose="020F0502020204030204" pitchFamily="34" charset="0"/>
                <a:cs typeface="Times New Roman" panose="02020603050405020304" pitchFamily="18" charset="0"/>
              </a:rPr>
              <a:t>2.</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“Please only use numbers, letters, period, or hyphen”</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3.“Please type at least 10 characters.”</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Payment Errors for city text field: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enter a city”</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2.“Please only use letters and spaces”</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Payment Errors for state text field: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enter a State.”</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2.“Please enter state abbreviation”</a:t>
            </a:r>
          </a:p>
          <a:p>
            <a:pPr lvl="1"/>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9240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E76454-D0C0-4E34-8750-491672B6D8E3}"/>
              </a:ext>
            </a:extLst>
          </p:cNvPr>
          <p:cNvSpPr>
            <a:spLocks noGrp="1"/>
          </p:cNvSpPr>
          <p:nvPr>
            <p:ph type="title"/>
          </p:nvPr>
        </p:nvSpPr>
        <p:spPr>
          <a:xfrm>
            <a:off x="1202919" y="284176"/>
            <a:ext cx="9784080" cy="1508760"/>
          </a:xfrm>
        </p:spPr>
        <p:txBody>
          <a:bodyPr>
            <a:normAutofit/>
          </a:bodyPr>
          <a:lstStyle/>
          <a:p>
            <a:r>
              <a:rPr lang="en-US" dirty="0"/>
              <a:t>Web Hosting Hardening</a:t>
            </a:r>
          </a:p>
        </p:txBody>
      </p:sp>
      <p:sp>
        <p:nvSpPr>
          <p:cNvPr id="3" name="Content Placeholder 2">
            <a:extLst>
              <a:ext uri="{FF2B5EF4-FFF2-40B4-BE49-F238E27FC236}">
                <a16:creationId xmlns:a16="http://schemas.microsoft.com/office/drawing/2014/main" id="{CB2A2C5E-ACDD-415A-9E0B-A4BFCF8140E5}"/>
              </a:ext>
            </a:extLst>
          </p:cNvPr>
          <p:cNvSpPr>
            <a:spLocks noGrp="1"/>
          </p:cNvSpPr>
          <p:nvPr>
            <p:ph idx="1"/>
          </p:nvPr>
        </p:nvSpPr>
        <p:spPr>
          <a:xfrm>
            <a:off x="292963" y="2011680"/>
            <a:ext cx="10694036" cy="4486774"/>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only users who need access are given physical and network access.</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 monitoring tool named Nagios is used to make sure that this is does not change.</a:t>
            </a:r>
          </a:p>
          <a:p>
            <a:pPr lvl="1"/>
            <a:r>
              <a:rPr lang="en-US" sz="1600" dirty="0">
                <a:latin typeface="Times New Roman" panose="02020603050405020304" pitchFamily="18" charset="0"/>
                <a:ea typeface="Calibri" panose="020F0502020204030204" pitchFamily="34" charset="0"/>
                <a:cs typeface="Times New Roman" panose="02020603050405020304" pitchFamily="18" charset="0"/>
              </a:rPr>
              <a:t>If more than one user is detected by Nagios an email is sent to the Nagios admin making the admin aware of the breach.</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Access Control policy is in place that determines the users and their roles in the organization giving the programs the user is accessing, the description of access, and when the password needs to be changed.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There is a segregation of duties section, Nagios users’ section, MySQL users’ section, and Gmail users’ sections.</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This determines all the users in the organization and what they can do.</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uwf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firewall is installed and running to monitor the host traffic coming in and out of a server.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 helps to prevent outside computers from accessing computers inside my network.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firewall is also responsible for making sure only necessary ports are open for network connections.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430699"/>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Php and web security testing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36884" y="2011680"/>
            <a:ext cx="11502190" cy="4562144"/>
          </a:xfrm>
        </p:spPr>
        <p:txBody>
          <a:bodyPr>
            <a:normAutofit/>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Payment Errors for zip text field: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enter a zip code”</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2.“Please enter a valid zip”</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Payment Errors for name on card text field: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enter name as seen on card”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2.“Please type at least 6 characters”</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3.“Only letters and spaces allowed”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4.“Only letters, spaces,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atleast</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6 characters but no more than 50 allowed”</a:t>
            </a:r>
          </a:p>
          <a:p>
            <a:pPr lvl="1"/>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86789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Php and web security testing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36884" y="2011680"/>
            <a:ext cx="11502190" cy="4562144"/>
          </a:xfrm>
        </p:spPr>
        <p:txBody>
          <a:bodyPr>
            <a:normAutofit lnSpcReduction="10000"/>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Payment Errors for credit card number text field: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enter a card number”</a:t>
            </a:r>
          </a:p>
          <a:p>
            <a:pPr lvl="1"/>
            <a:r>
              <a:rPr lang="en-US" sz="2800" dirty="0">
                <a:effectLst/>
                <a:latin typeface="Times New Roman" panose="02020603050405020304" pitchFamily="18" charset="0"/>
                <a:ea typeface="Calibri" panose="020F0502020204030204" pitchFamily="34" charset="0"/>
                <a:cs typeface="Times New Roman" panose="02020603050405020304" pitchFamily="18" charset="0"/>
              </a:rPr>
              <a:t>2.“Must be valid 16 digits”</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Payment Errors for exp month text field: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enter the expiration month”</a:t>
            </a:r>
          </a:p>
          <a:p>
            <a:pPr lvl="1"/>
            <a:r>
              <a:rPr lang="en-US" sz="2800" dirty="0">
                <a:latin typeface="Times New Roman" panose="02020603050405020304" pitchFamily="18" charset="0"/>
                <a:ea typeface="Calibri" panose="020F0502020204030204" pitchFamily="34" charset="0"/>
                <a:cs typeface="Times New Roman" panose="02020603050405020304" pitchFamily="18" charset="0"/>
              </a:rPr>
              <a:t>2.</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“Please enter valid month”</a:t>
            </a:r>
          </a:p>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Payment Errors for exp year text field: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enter expiration year”</a:t>
            </a:r>
          </a:p>
          <a:p>
            <a:pPr lvl="1"/>
            <a:r>
              <a:rPr lang="en-US" sz="2800" dirty="0">
                <a:effectLst/>
                <a:latin typeface="Times New Roman" panose="02020603050405020304" pitchFamily="18" charset="0"/>
                <a:ea typeface="Calibri" panose="020F0502020204030204" pitchFamily="34" charset="0"/>
                <a:cs typeface="Times New Roman" panose="02020603050405020304" pitchFamily="18" charset="0"/>
              </a:rPr>
              <a:t>2.“Year formatted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yy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pPr lvl="1"/>
            <a:r>
              <a:rPr lang="en-US" sz="2800" dirty="0">
                <a:latin typeface="Times New Roman" panose="02020603050405020304" pitchFamily="18" charset="0"/>
                <a:ea typeface="Calibri" panose="020F0502020204030204" pitchFamily="34" charset="0"/>
                <a:cs typeface="Times New Roman" panose="02020603050405020304" pitchFamily="18" charset="0"/>
              </a:rPr>
              <a:t>3</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.“Please enter a valid year”</a:t>
            </a:r>
          </a:p>
          <a:p>
            <a:pPr lvl="1"/>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95909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Php and web security testing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36884" y="2011680"/>
            <a:ext cx="11502190" cy="4562144"/>
          </a:xfrm>
        </p:spPr>
        <p:txBody>
          <a:bodyPr>
            <a:normAutofit/>
          </a:bodyPr>
          <a:lstStyle/>
          <a:p>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Payment Errors for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cvv</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text field: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1.“Please enter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cvv</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of your card.”</a:t>
            </a:r>
          </a:p>
          <a:p>
            <a:pPr lvl="1"/>
            <a:r>
              <a:rPr lang="en-US" sz="2600" dirty="0">
                <a:effectLst/>
                <a:latin typeface="Times New Roman" panose="02020603050405020304" pitchFamily="18" charset="0"/>
                <a:ea typeface="Calibri" panose="020F0502020204030204" pitchFamily="34" charset="0"/>
                <a:cs typeface="Times New Roman" panose="02020603050405020304" pitchFamily="18" charset="0"/>
              </a:rPr>
              <a:t>2.“Valid 3 digit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cvv</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Upon manually checking where the files are located, they are all placed in a folder in a single directory that a user needs administration access to get into the /var/www/ directory.</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All input that a user inserts gets client-side validation to check for errors then it is taken to server-side to get sanitized before being put into a database that uses a user with limited privileges. </a:t>
            </a:r>
          </a:p>
        </p:txBody>
      </p:sp>
    </p:spTree>
    <p:extLst>
      <p:ext uri="{BB962C8B-B14F-4D97-AF65-F5344CB8AC3E}">
        <p14:creationId xmlns:p14="http://schemas.microsoft.com/office/powerpoint/2010/main" val="7579793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Common vulnerability test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04800" y="2011680"/>
            <a:ext cx="11710737" cy="4206240"/>
          </a:xfrm>
        </p:spPr>
        <p:txBody>
          <a:bodyPr/>
          <a:lstStyle/>
          <a:p>
            <a:r>
              <a:rPr lang="en-US" dirty="0">
                <a:latin typeface="Times New Roman" panose="02020603050405020304" pitchFamily="18" charset="0"/>
                <a:cs typeface="Times New Roman" panose="02020603050405020304" pitchFamily="18" charset="0"/>
              </a:rPr>
              <a:t>SQL Injections:</a:t>
            </a:r>
          </a:p>
          <a:p>
            <a:pPr lvl="1"/>
            <a:r>
              <a:rPr lang="en-US" dirty="0">
                <a:latin typeface="Times New Roman" panose="02020603050405020304" pitchFamily="18" charset="0"/>
                <a:cs typeface="Times New Roman" panose="02020603050405020304" pitchFamily="18" charset="0"/>
              </a:rPr>
              <a:t>On the sign in page if a SQL injection is inserted into the email an error will occur and when they press submit the user will be redirected to a new login page to enter information. If a SQL injection is inserted into the password and login is attempted, it switches to the signup page</a:t>
            </a:r>
          </a:p>
          <a:p>
            <a:pPr lvl="1"/>
            <a:r>
              <a:rPr lang="en-US" dirty="0">
                <a:latin typeface="Times New Roman" panose="02020603050405020304" pitchFamily="18" charset="0"/>
                <a:cs typeface="Times New Roman" panose="02020603050405020304" pitchFamily="18" charset="0"/>
              </a:rPr>
              <a:t>On the sign-up page if a SQL injection is inserted into the username field they will be given and error and if they try to sign up, they will be redirected to a new signup page. This occurs in the email field, phone number field, password field, and password confirmation field.</a:t>
            </a:r>
          </a:p>
          <a:p>
            <a:pPr lvl="1"/>
            <a:r>
              <a:rPr lang="en-US" dirty="0">
                <a:latin typeface="Times New Roman" panose="02020603050405020304" pitchFamily="18" charset="0"/>
                <a:cs typeface="Times New Roman" panose="02020603050405020304" pitchFamily="18" charset="0"/>
              </a:rPr>
              <a:t>When attempting to put in a SQL injection in the web browser when I put https://localhost/login1.php= the SQL injection and presses the enter button the page displays “Not Found: The requested URL was not found on this server. Apache/2.4.29 (Ubuntu) Server at localhost Port 443.’ When attempting to put in a SQL injection in the web browser when I put https://localhost/login1.php/theSQLinjection the sign in and sign-up pages are displayed without the </a:t>
            </a:r>
            <a:r>
              <a:rPr lang="en-US" dirty="0" err="1">
                <a:latin typeface="Times New Roman" panose="02020603050405020304" pitchFamily="18" charset="0"/>
                <a:cs typeface="Times New Roman" panose="02020603050405020304" pitchFamily="18" charset="0"/>
              </a:rPr>
              <a:t>css</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present. It does not allow the user to click on to any buttons that are shown. It is like a bare minimum page that does not have any function.</a:t>
            </a:r>
          </a:p>
        </p:txBody>
      </p:sp>
    </p:spTree>
    <p:extLst>
      <p:ext uri="{BB962C8B-B14F-4D97-AF65-F5344CB8AC3E}">
        <p14:creationId xmlns:p14="http://schemas.microsoft.com/office/powerpoint/2010/main" val="24340829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Common vulnerability test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04800" y="2011680"/>
            <a:ext cx="11710737" cy="4562144"/>
          </a:xfrm>
        </p:spPr>
        <p:txBody>
          <a:bodyPr/>
          <a:lstStyle/>
          <a:p>
            <a:r>
              <a:rPr lang="en-US" dirty="0">
                <a:latin typeface="Times New Roman" panose="02020603050405020304" pitchFamily="18" charset="0"/>
                <a:cs typeface="Times New Roman" panose="02020603050405020304" pitchFamily="18" charset="0"/>
              </a:rPr>
              <a:t>SQL Injections:</a:t>
            </a:r>
          </a:p>
          <a:p>
            <a:pPr lvl="1"/>
            <a:r>
              <a:rPr lang="en-US" dirty="0">
                <a:latin typeface="Times New Roman" panose="02020603050405020304" pitchFamily="18" charset="0"/>
                <a:cs typeface="Times New Roman" panose="02020603050405020304" pitchFamily="18" charset="0"/>
              </a:rPr>
              <a:t>On the payment page if a SLQ injection is inserted into the address field an error occurs and when pressing the link to continue to checkout the page will be redirected to a new payment page. This occurs with the city, state, zip, card name, card number, expiration month, expiration year, and </a:t>
            </a:r>
            <a:r>
              <a:rPr lang="en-US" dirty="0" err="1">
                <a:latin typeface="Times New Roman" panose="02020603050405020304" pitchFamily="18" charset="0"/>
                <a:cs typeface="Times New Roman" panose="02020603050405020304" pitchFamily="18" charset="0"/>
              </a:rPr>
              <a:t>cvv</a:t>
            </a:r>
            <a:r>
              <a:rPr lang="en-US" dirty="0">
                <a:latin typeface="Times New Roman" panose="02020603050405020304" pitchFamily="18" charset="0"/>
                <a:cs typeface="Times New Roman" panose="02020603050405020304" pitchFamily="18" charset="0"/>
              </a:rPr>
              <a:t> also. </a:t>
            </a:r>
          </a:p>
          <a:p>
            <a:pPr lvl="1"/>
            <a:r>
              <a:rPr lang="en-US" dirty="0">
                <a:latin typeface="Times New Roman" panose="02020603050405020304" pitchFamily="18" charset="0"/>
                <a:cs typeface="Times New Roman" panose="02020603050405020304" pitchFamily="18" charset="0"/>
              </a:rPr>
              <a:t>When a SQL injection is inserted into the web browser on the payment page the same “Not Found: The requested URL was not found on this server. Apache/2.4.29 (Ubuntu) Server at localhost Port 443” page occurs.</a:t>
            </a:r>
          </a:p>
          <a:p>
            <a:r>
              <a:rPr lang="en-US" dirty="0">
                <a:latin typeface="Times New Roman" panose="02020603050405020304" pitchFamily="18" charset="0"/>
                <a:cs typeface="Times New Roman" panose="02020603050405020304" pitchFamily="18" charset="0"/>
              </a:rPr>
              <a:t>XSS Injection</a:t>
            </a:r>
          </a:p>
          <a:p>
            <a:pPr lvl="1"/>
            <a:r>
              <a:rPr lang="en-US" dirty="0">
                <a:latin typeface="Times New Roman" panose="02020603050405020304" pitchFamily="18" charset="0"/>
                <a:cs typeface="Times New Roman" panose="02020603050405020304" pitchFamily="18" charset="0"/>
              </a:rPr>
              <a:t>On the sign in page is a XSS injection is inserted into the email an error occurs and when the login button is submitted it redirects to a new login page to enter information. If this is inserted into the password field and login is clicked the form switches to the sign-up page.</a:t>
            </a:r>
          </a:p>
          <a:p>
            <a:pPr lvl="1"/>
            <a:r>
              <a:rPr lang="en-US" dirty="0">
                <a:latin typeface="Times New Roman" panose="02020603050405020304" pitchFamily="18" charset="0"/>
                <a:cs typeface="Times New Roman" panose="02020603050405020304" pitchFamily="18" charset="0"/>
              </a:rPr>
              <a:t>On the sign-up page if a XSS injection is inserted into the username field they will be given and error and if they try to sign up, they will be redirected to a new signup page. This occurs in the email field, phone number field, password field, and password confirmation field. </a:t>
            </a:r>
          </a:p>
        </p:txBody>
      </p:sp>
    </p:spTree>
    <p:extLst>
      <p:ext uri="{BB962C8B-B14F-4D97-AF65-F5344CB8AC3E}">
        <p14:creationId xmlns:p14="http://schemas.microsoft.com/office/powerpoint/2010/main" val="38024147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Common vulnerability test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04800" y="2011680"/>
            <a:ext cx="11710737" cy="4562144"/>
          </a:xfrm>
        </p:spPr>
        <p:txBody>
          <a:bodyPr/>
          <a:lstStyle/>
          <a:p>
            <a:r>
              <a:rPr lang="en-US" dirty="0">
                <a:latin typeface="Times New Roman" panose="02020603050405020304" pitchFamily="18" charset="0"/>
                <a:cs typeface="Times New Roman" panose="02020603050405020304" pitchFamily="18" charset="0"/>
              </a:rPr>
              <a:t>XSS Injection</a:t>
            </a:r>
          </a:p>
          <a:p>
            <a:pPr lvl="1"/>
            <a:r>
              <a:rPr lang="en-US" dirty="0">
                <a:latin typeface="Times New Roman" panose="02020603050405020304" pitchFamily="18" charset="0"/>
                <a:cs typeface="Times New Roman" panose="02020603050405020304" pitchFamily="18" charset="0"/>
              </a:rPr>
              <a:t>When attempting to put in an XSS injection in the web browser when I put https://localhost/login1.php= the XSS injection and presses the enter button the page displays “Not Found: The requested URL was not found on this server. Apache/2.4.29 (Ubuntu) Server at localhost Port 443.</a:t>
            </a:r>
          </a:p>
          <a:p>
            <a:pPr lvl="1"/>
            <a:r>
              <a:rPr lang="en-US" dirty="0">
                <a:latin typeface="Times New Roman" panose="02020603050405020304" pitchFamily="18" charset="0"/>
                <a:cs typeface="Times New Roman" panose="02020603050405020304" pitchFamily="18" charset="0"/>
              </a:rPr>
              <a:t>On the payment page if a XSS injection is inserted into the address field an error occurs and when pressing the link to continue to check out the page will be redirected to a new payment page. This occurs with the city, state, zip, card name, card number, expiration month, expiration year, and </a:t>
            </a:r>
            <a:r>
              <a:rPr lang="en-US" dirty="0" err="1">
                <a:latin typeface="Times New Roman" panose="02020603050405020304" pitchFamily="18" charset="0"/>
                <a:cs typeface="Times New Roman" panose="02020603050405020304" pitchFamily="18" charset="0"/>
              </a:rPr>
              <a:t>cvv</a:t>
            </a:r>
            <a:r>
              <a:rPr lang="en-US" dirty="0">
                <a:latin typeface="Times New Roman" panose="02020603050405020304" pitchFamily="18" charset="0"/>
                <a:cs typeface="Times New Roman" panose="02020603050405020304" pitchFamily="18" charset="0"/>
              </a:rPr>
              <a:t> also. </a:t>
            </a:r>
          </a:p>
          <a:p>
            <a:pPr lvl="1"/>
            <a:r>
              <a:rPr lang="en-US" dirty="0">
                <a:latin typeface="Times New Roman" panose="02020603050405020304" pitchFamily="18" charset="0"/>
                <a:cs typeface="Times New Roman" panose="02020603050405020304" pitchFamily="18" charset="0"/>
              </a:rPr>
              <a:t>When attempting to put in a XSS injection in the web browser when I put https://localhost/login1.php= the XSS injection and presses the enter button the page displays “Not Found: The requested URL was not found on this server. Apache/2.4.29 (Ubuntu) Server at localhost Port 443.’</a:t>
            </a:r>
          </a:p>
        </p:txBody>
      </p:sp>
    </p:spTree>
    <p:extLst>
      <p:ext uri="{BB962C8B-B14F-4D97-AF65-F5344CB8AC3E}">
        <p14:creationId xmlns:p14="http://schemas.microsoft.com/office/powerpoint/2010/main" val="26353438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2EC-CDB5-4F81-8285-1E7E691E23A8}"/>
              </a:ext>
            </a:extLst>
          </p:cNvPr>
          <p:cNvSpPr>
            <a:spLocks noGrp="1"/>
          </p:cNvSpPr>
          <p:nvPr>
            <p:ph type="title"/>
          </p:nvPr>
        </p:nvSpPr>
        <p:spPr/>
        <p:txBody>
          <a:bodyPr/>
          <a:lstStyle/>
          <a:p>
            <a:r>
              <a:rPr lang="en-US" dirty="0"/>
              <a:t>Common vulnerability test results</a:t>
            </a:r>
          </a:p>
        </p:txBody>
      </p:sp>
      <p:sp>
        <p:nvSpPr>
          <p:cNvPr id="3" name="Content Placeholder 2">
            <a:extLst>
              <a:ext uri="{FF2B5EF4-FFF2-40B4-BE49-F238E27FC236}">
                <a16:creationId xmlns:a16="http://schemas.microsoft.com/office/drawing/2014/main" id="{8F0BA943-D012-463E-AAD2-2F6570D41B28}"/>
              </a:ext>
            </a:extLst>
          </p:cNvPr>
          <p:cNvSpPr>
            <a:spLocks noGrp="1"/>
          </p:cNvSpPr>
          <p:nvPr>
            <p:ph idx="1"/>
          </p:nvPr>
        </p:nvSpPr>
        <p:spPr>
          <a:xfrm>
            <a:off x="304800" y="2011680"/>
            <a:ext cx="11710737" cy="4562144"/>
          </a:xfrm>
        </p:spPr>
        <p:txBody>
          <a:bodyPr/>
          <a:lstStyle/>
          <a:p>
            <a:r>
              <a:rPr lang="en-US" sz="2800" dirty="0">
                <a:latin typeface="Times New Roman" panose="02020603050405020304" pitchFamily="18" charset="0"/>
                <a:cs typeface="Times New Roman" panose="02020603050405020304" pitchFamily="18" charset="0"/>
              </a:rPr>
              <a:t>Just like I stated previously with the firewall, the ports open are those that are needed for this site to operate:</a:t>
            </a:r>
          </a:p>
          <a:p>
            <a:pPr lvl="1"/>
            <a:r>
              <a:rPr lang="en-US" sz="2600" dirty="0">
                <a:latin typeface="Times New Roman" panose="02020603050405020304" pitchFamily="18" charset="0"/>
                <a:cs typeface="Times New Roman" panose="02020603050405020304" pitchFamily="18" charset="0"/>
              </a:rPr>
              <a:t>22/</a:t>
            </a:r>
            <a:r>
              <a:rPr lang="en-US" sz="2600" dirty="0" err="1">
                <a:latin typeface="Times New Roman" panose="02020603050405020304" pitchFamily="18" charset="0"/>
                <a:cs typeface="Times New Roman" panose="02020603050405020304" pitchFamily="18" charset="0"/>
              </a:rPr>
              <a:t>tcp</a:t>
            </a:r>
            <a:r>
              <a:rPr lang="en-US" sz="2600" dirty="0">
                <a:latin typeface="Times New Roman" panose="02020603050405020304" pitchFamily="18" charset="0"/>
                <a:cs typeface="Times New Roman" panose="02020603050405020304" pitchFamily="18" charset="0"/>
              </a:rPr>
              <a:t>: Used for SSH to access servers.</a:t>
            </a:r>
          </a:p>
          <a:p>
            <a:pPr lvl="1"/>
            <a:r>
              <a:rPr lang="en-US" sz="2600" dirty="0">
                <a:latin typeface="Times New Roman" panose="02020603050405020304" pitchFamily="18" charset="0"/>
                <a:cs typeface="Times New Roman" panose="02020603050405020304" pitchFamily="18" charset="0"/>
              </a:rPr>
              <a:t>80, 443/</a:t>
            </a:r>
            <a:r>
              <a:rPr lang="en-US" sz="2600" dirty="0" err="1">
                <a:latin typeface="Times New Roman" panose="02020603050405020304" pitchFamily="18" charset="0"/>
                <a:cs typeface="Times New Roman" panose="02020603050405020304" pitchFamily="18" charset="0"/>
              </a:rPr>
              <a:t>tcp</a:t>
            </a:r>
            <a:r>
              <a:rPr lang="en-US" sz="2600" dirty="0">
                <a:latin typeface="Times New Roman" panose="02020603050405020304" pitchFamily="18" charset="0"/>
                <a:cs typeface="Times New Roman" panose="02020603050405020304" pitchFamily="18" charset="0"/>
              </a:rPr>
              <a:t>, to access http/https</a:t>
            </a:r>
          </a:p>
          <a:p>
            <a:pPr lvl="1"/>
            <a:r>
              <a:rPr lang="en-US" sz="2600" dirty="0">
                <a:latin typeface="Times New Roman" panose="02020603050405020304" pitchFamily="18" charset="0"/>
                <a:cs typeface="Times New Roman" panose="02020603050405020304" pitchFamily="18" charset="0"/>
              </a:rPr>
              <a:t>25: used to be able to use email.</a:t>
            </a:r>
          </a:p>
          <a:p>
            <a:pPr lvl="1"/>
            <a:r>
              <a:rPr lang="en-US" sz="2600" dirty="0">
                <a:latin typeface="Times New Roman" panose="02020603050405020304" pitchFamily="18" charset="0"/>
                <a:cs typeface="Times New Roman" panose="02020603050405020304" pitchFamily="18" charset="0"/>
              </a:rPr>
              <a:t>3306: Used for MySQL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65671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7E95C-12C2-4747-867C-295861720B22}"/>
              </a:ext>
            </a:extLst>
          </p:cNvPr>
          <p:cNvSpPr>
            <a:spLocks noGrp="1"/>
          </p:cNvSpPr>
          <p:nvPr>
            <p:ph type="title"/>
          </p:nvPr>
        </p:nvSpPr>
        <p:spPr>
          <a:xfrm>
            <a:off x="365759" y="1693334"/>
            <a:ext cx="8821199" cy="3471334"/>
          </a:xfrm>
        </p:spPr>
        <p:txBody>
          <a:bodyPr vert="horz" lIns="91440" tIns="45720" rIns="91440" bIns="45720" rtlCol="0" anchor="ctr">
            <a:normAutofit/>
          </a:bodyPr>
          <a:lstStyle/>
          <a:p>
            <a:pPr>
              <a:lnSpc>
                <a:spcPct val="80000"/>
              </a:lnSpc>
            </a:pPr>
            <a:r>
              <a:rPr lang="en-US" sz="8000" spc="150" dirty="0"/>
              <a:t>Challenges overcome</a:t>
            </a:r>
          </a:p>
        </p:txBody>
      </p:sp>
    </p:spTree>
    <p:extLst>
      <p:ext uri="{BB962C8B-B14F-4D97-AF65-F5344CB8AC3E}">
        <p14:creationId xmlns:p14="http://schemas.microsoft.com/office/powerpoint/2010/main" val="23500042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Challenges overcome</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504825" y="2011680"/>
            <a:ext cx="10482174" cy="4562144"/>
          </a:xfrm>
        </p:spPr>
        <p:txBody>
          <a:bodyPr>
            <a:normAutofit/>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Certificate creation was one of the biggest problems I had.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Since this server was a VM setup for this project. The VM was not setup on a domain and there was only one VM used.</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majority of the tutorials I found online were not intended to work with this particular configuration in mind. Most of the tutorials were meant to have at least two servers one for apache web service and with php website running on it. The other server was meant to have MySQL database platform setup on it.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PHP, I discovered does not have the capabilities to use certificates from php website to MySQL database. Here is some of the workarounds I had to implement to get this to work:</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 127.0.0.1 instead of localhost when calling server from either code or configuration in file.</a:t>
            </a:r>
          </a:p>
          <a:p>
            <a:pPr lvl="1"/>
            <a:r>
              <a:rPr lang="en-US" sz="1600" dirty="0">
                <a:effectLst/>
                <a:latin typeface="Times New Roman" panose="02020603050405020304" pitchFamily="18" charset="0"/>
                <a:ea typeface="Calibri" panose="020F0502020204030204" pitchFamily="34" charset="0"/>
              </a:rPr>
              <a:t>Since using self-signed cert created through </a:t>
            </a:r>
            <a:r>
              <a:rPr lang="en-US" sz="1600" dirty="0" err="1">
                <a:effectLst/>
                <a:latin typeface="Times New Roman" panose="02020603050405020304" pitchFamily="18" charset="0"/>
                <a:ea typeface="Calibri" panose="020F0502020204030204" pitchFamily="34" charset="0"/>
              </a:rPr>
              <a:t>openssl</a:t>
            </a:r>
            <a:r>
              <a:rPr lang="en-US" sz="1600" dirty="0">
                <a:effectLst/>
                <a:latin typeface="Times New Roman" panose="02020603050405020304" pitchFamily="18" charset="0"/>
                <a:ea typeface="Calibri" panose="020F0502020204030204" pitchFamily="34" charset="0"/>
              </a:rPr>
              <a:t> (it is free, and I am on limited budget). Then the self-signed client and server certificates have to be merged with the </a:t>
            </a:r>
            <a:r>
              <a:rPr lang="en-US" sz="1600" dirty="0" err="1">
                <a:effectLst/>
                <a:latin typeface="Times New Roman" panose="02020603050405020304" pitchFamily="18" charset="0"/>
                <a:ea typeface="Calibri" panose="020F0502020204030204" pitchFamily="34" charset="0"/>
              </a:rPr>
              <a:t>ca.cert</a:t>
            </a:r>
            <a:r>
              <a:rPr lang="en-US" sz="1600" dirty="0">
                <a:effectLst/>
                <a:latin typeface="Times New Roman" panose="02020603050405020304" pitchFamily="18" charset="0"/>
                <a:ea typeface="Calibri" panose="020F0502020204030204" pitchFamily="34" charset="0"/>
              </a:rPr>
              <a:t>. That way the client will trust the server certificate and the server will trust the client certificate</a:t>
            </a:r>
          </a:p>
          <a:p>
            <a:pPr lvl="1"/>
            <a:r>
              <a:rPr lang="en-US" sz="1600" dirty="0">
                <a:effectLst/>
                <a:latin typeface="Times New Roman" panose="02020603050405020304" pitchFamily="18" charset="0"/>
                <a:ea typeface="Calibri" panose="020F0502020204030204" pitchFamily="34" charset="0"/>
              </a:rPr>
              <a:t>In the php config connection file since this was localhost configuration, I had to use only the </a:t>
            </a:r>
            <a:r>
              <a:rPr lang="en-US" sz="1600" dirty="0" err="1">
                <a:effectLst/>
                <a:latin typeface="Times New Roman" panose="02020603050405020304" pitchFamily="18" charset="0"/>
                <a:ea typeface="Calibri" panose="020F0502020204030204" pitchFamily="34" charset="0"/>
              </a:rPr>
              <a:t>ca.cert</a:t>
            </a:r>
            <a:r>
              <a:rPr lang="en-US" sz="1600" dirty="0">
                <a:effectLst/>
                <a:latin typeface="Times New Roman" panose="02020603050405020304" pitchFamily="18" charset="0"/>
                <a:ea typeface="Calibri" panose="020F0502020204030204" pitchFamily="34" charset="0"/>
              </a:rPr>
              <a:t> to authenticate to </a:t>
            </a:r>
            <a:r>
              <a:rPr lang="en-US" sz="1600" dirty="0" err="1">
                <a:effectLst/>
                <a:latin typeface="Times New Roman" panose="02020603050405020304" pitchFamily="18" charset="0"/>
                <a:ea typeface="Calibri" panose="020F0502020204030204" pitchFamily="34" charset="0"/>
              </a:rPr>
              <a:t>mysql</a:t>
            </a:r>
            <a:r>
              <a:rPr lang="en-US" sz="1600" dirty="0">
                <a:effectLst/>
                <a:latin typeface="Times New Roman" panose="02020603050405020304" pitchFamily="18" charset="0"/>
                <a:ea typeface="Calibri" panose="020F0502020204030204" pitchFamily="34" charset="0"/>
              </a:rPr>
              <a:t> for it to work. I figured this out after many hours of trial and error with different configurations and reading allot of website post that talk about php and </a:t>
            </a:r>
            <a:r>
              <a:rPr lang="en-US" sz="1600" dirty="0" err="1">
                <a:effectLst/>
                <a:latin typeface="Times New Roman" panose="02020603050405020304" pitchFamily="18" charset="0"/>
                <a:ea typeface="Calibri" panose="020F0502020204030204" pitchFamily="34" charset="0"/>
              </a:rPr>
              <a:t>mysql</a:t>
            </a:r>
            <a:r>
              <a:rPr lang="en-US" sz="1600" dirty="0">
                <a:effectLst/>
                <a:latin typeface="Times New Roman" panose="02020603050405020304" pitchFamily="18" charset="0"/>
                <a:ea typeface="Calibri" panose="020F0502020204030204" pitchFamily="34" charset="0"/>
              </a:rPr>
              <a:t> on localhost not working and reason why.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08169791"/>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Challenges overcome</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504825" y="2011680"/>
            <a:ext cx="10482174" cy="4562144"/>
          </a:xfrm>
        </p:spPr>
        <p:txBody>
          <a:bodyPr>
            <a:normAutofit/>
          </a:bodyPr>
          <a:lstStyle/>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Sendmail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was the next problematic problem to get working. I have never worked with sending email from a server before and had no clue where to even begin. After quite a bit of research on the different types of email setups that can be configured on a server. I decided to go with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Sendmail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because it is light weight and doesn’t require allot of setup. Most of the other relay email setups required that I have outlook exchange setup or setup an email provider on the server.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Sendmail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can use many popular email providers such as Hotmail, Gmail or yahoo. I found several post on how to set this up but ran into few e problems as I worked through the setup.</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Errors were generated when I tried to send out emails because server was not in domain. Implemented a workaround that allows the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Sendmail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to think the server is on a domain when it is not. Adding entries to the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etc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/hosts with loop back IP address and with a made-up domain name. Then changing the name of the server to include a domain that was made up and added to the hosts file by editing the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etc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/hostname.</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Another error that was generated stated either server or email is not authorized to send emails. To correct this error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etc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/mail/local-host-names file will need to be modified to add entries for php, emails used to send email to, localhost, the server's name and made-up domain used on this server to be allowed to send emails from mail</a:t>
            </a:r>
          </a:p>
          <a:p>
            <a:pPr marL="228600" lvl="1" indent="0">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090200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E76454-D0C0-4E34-8750-491672B6D8E3}"/>
              </a:ext>
            </a:extLst>
          </p:cNvPr>
          <p:cNvSpPr>
            <a:spLocks noGrp="1"/>
          </p:cNvSpPr>
          <p:nvPr>
            <p:ph type="title"/>
          </p:nvPr>
        </p:nvSpPr>
        <p:spPr>
          <a:xfrm>
            <a:off x="1202919" y="284176"/>
            <a:ext cx="9784080" cy="1508760"/>
          </a:xfrm>
        </p:spPr>
        <p:txBody>
          <a:bodyPr>
            <a:normAutofit/>
          </a:bodyPr>
          <a:lstStyle/>
          <a:p>
            <a:r>
              <a:rPr lang="en-US" dirty="0"/>
              <a:t>Web Hosting Hardening</a:t>
            </a:r>
          </a:p>
        </p:txBody>
      </p:sp>
      <p:sp>
        <p:nvSpPr>
          <p:cNvPr id="3" name="Content Placeholder 2">
            <a:extLst>
              <a:ext uri="{FF2B5EF4-FFF2-40B4-BE49-F238E27FC236}">
                <a16:creationId xmlns:a16="http://schemas.microsoft.com/office/drawing/2014/main" id="{CB2A2C5E-ACDD-415A-9E0B-A4BFCF8140E5}"/>
              </a:ext>
            </a:extLst>
          </p:cNvPr>
          <p:cNvSpPr>
            <a:spLocks noGrp="1"/>
          </p:cNvSpPr>
          <p:nvPr>
            <p:ph idx="1"/>
          </p:nvPr>
        </p:nvSpPr>
        <p:spPr>
          <a:xfrm>
            <a:off x="292963" y="2011680"/>
            <a:ext cx="10694036" cy="4486774"/>
          </a:xfrm>
        </p:spPr>
        <p:txBody>
          <a:bodyPr>
            <a:normAutofit/>
          </a:bodyPr>
          <a:lstStyle/>
          <a:p>
            <a:pPr>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Apache server and MySQL are up to date on the system which makes sure known vulnerabilities are patched, decreasing chances for an attacker to exploit it.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Users accessing the server have unique usernames and passwords. </a:t>
            </a:r>
          </a:p>
          <a:p>
            <a:pPr lvl="1"/>
            <a:r>
              <a:rPr lang="en-US" sz="1600" dirty="0">
                <a:effectLst/>
                <a:latin typeface="Times New Roman" panose="02020603050405020304" pitchFamily="18" charset="0"/>
                <a:ea typeface="Calibri" panose="020F0502020204030204" pitchFamily="34" charset="0"/>
              </a:rPr>
              <a:t>Making it harder for malicious users to guess what the username and passwords are to make brute force attacks, dictionary attacks, and birthday attacks less likely. </a:t>
            </a:r>
          </a:p>
          <a:p>
            <a:pPr lvl="1"/>
            <a:r>
              <a:rPr lang="en-US" sz="1600" dirty="0">
                <a:effectLst/>
                <a:latin typeface="Times New Roman" panose="02020603050405020304" pitchFamily="18" charset="0"/>
                <a:ea typeface="Calibri" panose="020F0502020204030204" pitchFamily="34" charset="0"/>
              </a:rPr>
              <a:t>This is accomplished with KeePass keeping a record of the users, their passwords, and when the password expires. </a:t>
            </a:r>
          </a:p>
          <a:p>
            <a:pPr lvl="1"/>
            <a:r>
              <a:rPr lang="en-US" sz="1600" dirty="0">
                <a:effectLst/>
                <a:latin typeface="Times New Roman" panose="02020603050405020304" pitchFamily="18" charset="0"/>
                <a:ea typeface="Calibri" panose="020F0502020204030204" pitchFamily="34" charset="0"/>
              </a:rPr>
              <a:t>There is also an Access Control Policy implemented that tells what is needed for a password including length, complexity, and expiration</a:t>
            </a:r>
          </a:p>
          <a:p>
            <a:r>
              <a:rPr lang="en-US" sz="1800" dirty="0">
                <a:effectLst/>
                <a:latin typeface="Times New Roman" panose="02020603050405020304" pitchFamily="18" charset="0"/>
                <a:ea typeface="Calibri" panose="020F0502020204030204" pitchFamily="34" charset="0"/>
              </a:rPr>
              <a:t>Bash file is triggered when a person has a failed login attempt accessing the server. </a:t>
            </a:r>
          </a:p>
          <a:p>
            <a:pPr lvl="1"/>
            <a:r>
              <a:rPr lang="en-US" sz="1600" dirty="0">
                <a:effectLst/>
                <a:latin typeface="Times New Roman" panose="02020603050405020304" pitchFamily="18" charset="0"/>
                <a:ea typeface="Calibri" panose="020F0502020204030204" pitchFamily="34" charset="0"/>
              </a:rPr>
              <a:t>This helps to monitor who is accessing the server and can be an indicator if someone might be trying to get into the server who shouldn’t be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621081"/>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Challenges overcome</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504825" y="2011680"/>
            <a:ext cx="10482174" cy="4562144"/>
          </a:xfrm>
        </p:spPr>
        <p:txBody>
          <a:bodyPr>
            <a:normAutofit/>
          </a:bodyPr>
          <a:lstStyle/>
          <a:p>
            <a:pPr lvl="2"/>
            <a:r>
              <a:rPr lang="en-US" sz="1400" dirty="0">
                <a:effectLst/>
                <a:latin typeface="Times New Roman" panose="02020603050405020304" pitchFamily="18" charset="0"/>
                <a:ea typeface="Calibri" panose="020F0502020204030204" pitchFamily="34" charset="0"/>
                <a:cs typeface="Times New Roman" panose="02020603050405020304" pitchFamily="18" charset="0"/>
              </a:rPr>
              <a:t>If you send to another email address while using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Sendmail</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other than the one specified in the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gmailinfo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file that used to send from. Gmail will block this email from being sent. The reason for this is Gmail security settings does not allow third party apps from sending emails through the Gmail relay server. The work around for this is either turn off the security on Gmail that blocks the use of third-party apps which, will open up security problem on your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gmail</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account. The other you use one email account to send and receive email that you specified in the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gmailinfo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file.. For this project the workaround was a good compromise since it did not compromise the security of my email account.</a:t>
            </a:r>
          </a:p>
          <a:p>
            <a:endParaRPr lang="en-US" dirty="0"/>
          </a:p>
        </p:txBody>
      </p:sp>
    </p:spTree>
    <p:extLst>
      <p:ext uri="{BB962C8B-B14F-4D97-AF65-F5344CB8AC3E}">
        <p14:creationId xmlns:p14="http://schemas.microsoft.com/office/powerpoint/2010/main" val="2048381185"/>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Challenges overcome</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504825" y="2011680"/>
            <a:ext cx="10482174" cy="4562144"/>
          </a:xfrm>
        </p:spPr>
        <p:txBody>
          <a:bodyPr>
            <a:normAutofit/>
          </a:bodyPr>
          <a:lstStyle/>
          <a:p>
            <a:pPr lvl="1"/>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Nagios was huge learning curve. It was a new fun experience learning how to setup or use this monitoring program. Online I found quite a few websites that documented how to set it up and use many of the plugins that comes with Nagios. The actual setup was quite easy but the configuration Nagios config files to use plugins, allow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Sendmail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send emails, and monitor the local host was new challenge in itself.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r>
              <a:rPr lang="en-US" sz="1600" b="0" i="0" dirty="0">
                <a:solidFill>
                  <a:srgbClr val="000000"/>
                </a:solidFill>
                <a:effectLst/>
                <a:latin typeface="Times New Roman" panose="02020603050405020304" pitchFamily="18" charset="0"/>
              </a:rPr>
              <a:t>Learning how all the different underlining files work together and what needs to be modified in the files to get the plugins to work on the Ubuntu Linux VM.</a:t>
            </a:r>
          </a:p>
          <a:p>
            <a:pPr lvl="2"/>
            <a:r>
              <a:rPr lang="en-US" sz="1600" dirty="0">
                <a:effectLst/>
                <a:latin typeface="Times New Roman" panose="02020603050405020304" pitchFamily="18" charset="0"/>
                <a:ea typeface="Calibri" panose="020F0502020204030204" pitchFamily="34" charset="0"/>
              </a:rPr>
              <a:t>Altering files to allow </a:t>
            </a:r>
            <a:r>
              <a:rPr lang="en-US" sz="1600" dirty="0" err="1">
                <a:effectLst/>
                <a:latin typeface="Times New Roman" panose="02020603050405020304" pitchFamily="18" charset="0"/>
                <a:ea typeface="Calibri" panose="020F0502020204030204" pitchFamily="34" charset="0"/>
              </a:rPr>
              <a:t>Sendmail</a:t>
            </a:r>
            <a:r>
              <a:rPr lang="en-US" sz="1600" dirty="0">
                <a:effectLst/>
                <a:latin typeface="Times New Roman" panose="02020603050405020304" pitchFamily="18" charset="0"/>
                <a:ea typeface="Calibri" panose="020F0502020204030204" pitchFamily="34" charset="0"/>
              </a:rPr>
              <a:t> to work with Nagios.</a:t>
            </a:r>
          </a:p>
          <a:p>
            <a:pPr lvl="2"/>
            <a:r>
              <a:rPr lang="en-US" sz="1600" dirty="0">
                <a:effectLst/>
                <a:latin typeface="Times New Roman" panose="02020603050405020304" pitchFamily="18" charset="0"/>
                <a:ea typeface="Calibri" panose="020F0502020204030204" pitchFamily="34" charset="0"/>
              </a:rPr>
              <a:t>Setting up email within Nagios so the alerts could be sent to admin email.</a:t>
            </a:r>
          </a:p>
          <a:p>
            <a:pPr lvl="2"/>
            <a:r>
              <a:rPr lang="en-US" sz="1600" dirty="0">
                <a:effectLst/>
                <a:latin typeface="Times New Roman" panose="02020603050405020304" pitchFamily="18" charset="0"/>
                <a:ea typeface="Calibri" panose="020F0502020204030204" pitchFamily="34" charset="0"/>
              </a:rPr>
              <a:t>Altering files for plugins to customize monitoring for the local host and the settings I wanted to monitor for.</a:t>
            </a:r>
          </a:p>
          <a:p>
            <a:pPr lvl="2"/>
            <a:r>
              <a:rPr lang="en-US" sz="1600" dirty="0">
                <a:latin typeface="Times New Roman" panose="02020603050405020304" pitchFamily="18" charset="0"/>
                <a:cs typeface="Times New Roman" panose="02020603050405020304" pitchFamily="18" charset="0"/>
              </a:rPr>
              <a:t>Learning how to use Nagios </a:t>
            </a:r>
            <a:r>
              <a:rPr lang="en-US" sz="1600" dirty="0" err="1">
                <a:latin typeface="Times New Roman" panose="02020603050405020304" pitchFamily="18" charset="0"/>
                <a:cs typeface="Times New Roman" panose="02020603050405020304" pitchFamily="18" charset="0"/>
              </a:rPr>
              <a:t>gui</a:t>
            </a:r>
            <a:r>
              <a:rPr lang="en-US" sz="1600" dirty="0">
                <a:latin typeface="Times New Roman" panose="02020603050405020304" pitchFamily="18" charset="0"/>
                <a:cs typeface="Times New Roman" panose="02020603050405020304" pitchFamily="18" charset="0"/>
              </a:rPr>
              <a:t> to monitor server</a:t>
            </a:r>
          </a:p>
        </p:txBody>
      </p:sp>
    </p:spTree>
    <p:extLst>
      <p:ext uri="{BB962C8B-B14F-4D97-AF65-F5344CB8AC3E}">
        <p14:creationId xmlns:p14="http://schemas.microsoft.com/office/powerpoint/2010/main" val="2031814305"/>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847085-058C-4EEA-9DBB-2061EB9F427C}"/>
              </a:ext>
            </a:extLst>
          </p:cNvPr>
          <p:cNvSpPr>
            <a:spLocks noGrp="1"/>
          </p:cNvSpPr>
          <p:nvPr>
            <p:ph type="title"/>
          </p:nvPr>
        </p:nvSpPr>
        <p:spPr>
          <a:xfrm>
            <a:off x="1202919" y="284176"/>
            <a:ext cx="9784080" cy="1508760"/>
          </a:xfrm>
        </p:spPr>
        <p:txBody>
          <a:bodyPr>
            <a:normAutofit/>
          </a:bodyPr>
          <a:lstStyle/>
          <a:p>
            <a:r>
              <a:rPr lang="en-US" dirty="0"/>
              <a:t>Challenges overcome</a:t>
            </a:r>
          </a:p>
        </p:txBody>
      </p:sp>
      <p:sp>
        <p:nvSpPr>
          <p:cNvPr id="3" name="Content Placeholder 2">
            <a:extLst>
              <a:ext uri="{FF2B5EF4-FFF2-40B4-BE49-F238E27FC236}">
                <a16:creationId xmlns:a16="http://schemas.microsoft.com/office/drawing/2014/main" id="{F4DEEE5A-D3C4-49D2-9248-D70D9852402D}"/>
              </a:ext>
            </a:extLst>
          </p:cNvPr>
          <p:cNvSpPr>
            <a:spLocks noGrp="1"/>
          </p:cNvSpPr>
          <p:nvPr>
            <p:ph idx="1"/>
          </p:nvPr>
        </p:nvSpPr>
        <p:spPr>
          <a:xfrm>
            <a:off x="504825" y="2011680"/>
            <a:ext cx="10482174" cy="4562144"/>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 put in many hours on research of how to secure php website through code. In the process I learned quite a bit about how the site just doesn’t need secured through use of certificates or encryption from php to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mysql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but through code itself. Through the user of server's side and client-side validation. How you make your connection through the code helps avoid many malleolus attacks used by unscrupulous individuals.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Using regular expressions to validate what the user can input into the text field in the form. Allot of trial-and-error to get the code to validate exactly what I was wanting the field to be able to post to the database and block any other input the user might decide to input into the field</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Using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mysqli_stmt_bind_param</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limits the of values that can be put into your query statement. Learning the use of this and different options that go with this type of connection.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Cleaning up old code and pages no longer needed to lessen the foot print the attacker has to gain information about the code or database. This always makes me nervous when deleting code or files. I am always paranoid I will break code I worked so hard get working.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Hashing values in the database such as passwords and credit card numbers. Learning how use the hash function and how to pass the variable holding the hashed value into the query without getting an error.</a:t>
            </a:r>
            <a:endParaRPr lang="en-US" dirty="0"/>
          </a:p>
        </p:txBody>
      </p:sp>
    </p:spTree>
    <p:extLst>
      <p:ext uri="{BB962C8B-B14F-4D97-AF65-F5344CB8AC3E}">
        <p14:creationId xmlns:p14="http://schemas.microsoft.com/office/powerpoint/2010/main" val="1909968919"/>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7E95C-12C2-4747-867C-295861720B22}"/>
              </a:ext>
            </a:extLst>
          </p:cNvPr>
          <p:cNvSpPr>
            <a:spLocks noGrp="1"/>
          </p:cNvSpPr>
          <p:nvPr>
            <p:ph type="title"/>
          </p:nvPr>
        </p:nvSpPr>
        <p:spPr>
          <a:xfrm>
            <a:off x="365759" y="1693334"/>
            <a:ext cx="8821199" cy="3471334"/>
          </a:xfrm>
        </p:spPr>
        <p:txBody>
          <a:bodyPr vert="horz" lIns="91440" tIns="45720" rIns="91440" bIns="45720" rtlCol="0" anchor="ctr">
            <a:normAutofit/>
          </a:bodyPr>
          <a:lstStyle/>
          <a:p>
            <a:pPr>
              <a:lnSpc>
                <a:spcPct val="80000"/>
              </a:lnSpc>
            </a:pPr>
            <a:r>
              <a:rPr lang="en-US" sz="8000" spc="150" dirty="0"/>
              <a:t>Future enhancements</a:t>
            </a:r>
          </a:p>
        </p:txBody>
      </p:sp>
    </p:spTree>
    <p:extLst>
      <p:ext uri="{BB962C8B-B14F-4D97-AF65-F5344CB8AC3E}">
        <p14:creationId xmlns:p14="http://schemas.microsoft.com/office/powerpoint/2010/main" val="17250512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E827A7-5F45-4C5C-8645-B83FE3229DEB}"/>
              </a:ext>
            </a:extLst>
          </p:cNvPr>
          <p:cNvSpPr>
            <a:spLocks noGrp="1"/>
          </p:cNvSpPr>
          <p:nvPr>
            <p:ph type="title"/>
          </p:nvPr>
        </p:nvSpPr>
        <p:spPr/>
        <p:txBody>
          <a:bodyPr/>
          <a:lstStyle/>
          <a:p>
            <a:r>
              <a:rPr lang="en-US" dirty="0"/>
              <a:t>Security testing</a:t>
            </a:r>
          </a:p>
        </p:txBody>
      </p:sp>
      <p:sp>
        <p:nvSpPr>
          <p:cNvPr id="6" name="Content Placeholder 5">
            <a:extLst>
              <a:ext uri="{FF2B5EF4-FFF2-40B4-BE49-F238E27FC236}">
                <a16:creationId xmlns:a16="http://schemas.microsoft.com/office/drawing/2014/main" id="{3F13394D-0CB8-4D87-BA56-4F1D2309A355}"/>
              </a:ext>
            </a:extLst>
          </p:cNvPr>
          <p:cNvSpPr>
            <a:spLocks noGrp="1"/>
          </p:cNvSpPr>
          <p:nvPr>
            <p:ph idx="1"/>
          </p:nvPr>
        </p:nvSpPr>
        <p:spPr>
          <a:xfrm>
            <a:off x="240632" y="2011680"/>
            <a:ext cx="11806989" cy="4562144"/>
          </a:xfrm>
        </p:spPr>
        <p:txBody>
          <a:bodyPr>
            <a:normAutofit/>
          </a:bodyPr>
          <a:lstStyle/>
          <a:p>
            <a:r>
              <a:rPr lang="en-US" sz="2800" dirty="0"/>
              <a:t>Since this project is about securing a website there needs to be security audits not just after setting up the website but afterwards.</a:t>
            </a:r>
          </a:p>
          <a:p>
            <a:pPr lvl="1"/>
            <a:r>
              <a:rPr lang="en-US" sz="2600" dirty="0"/>
              <a:t> </a:t>
            </a:r>
            <a:r>
              <a:rPr lang="en-US" sz="2400" dirty="0"/>
              <a:t>Automating that process would be a better option then manually checking since that would take a lot of time, especially the bigger the company gets.</a:t>
            </a:r>
          </a:p>
          <a:p>
            <a:pPr lvl="1"/>
            <a:r>
              <a:rPr lang="en-US" sz="2400" dirty="0"/>
              <a:t>Additionally, using a vulnerability scanner that can detect places that are vulnerable would be a good tool to put in place. </a:t>
            </a:r>
          </a:p>
          <a:p>
            <a:r>
              <a:rPr lang="en-US" sz="3000" dirty="0"/>
              <a:t>In this project I used md5 hashing and it would be better to switch from md5 to sha26 hashing. </a:t>
            </a:r>
          </a:p>
          <a:p>
            <a:pPr lvl="1"/>
            <a:r>
              <a:rPr lang="en-US" sz="2400" dirty="0"/>
              <a:t>Making all data whether in transit or at rest is encrypted in case of a possible breach. </a:t>
            </a:r>
          </a:p>
        </p:txBody>
      </p:sp>
    </p:spTree>
    <p:extLst>
      <p:ext uri="{BB962C8B-B14F-4D97-AF65-F5344CB8AC3E}">
        <p14:creationId xmlns:p14="http://schemas.microsoft.com/office/powerpoint/2010/main" val="2891780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E827A7-5F45-4C5C-8645-B83FE3229DEB}"/>
              </a:ext>
            </a:extLst>
          </p:cNvPr>
          <p:cNvSpPr>
            <a:spLocks noGrp="1"/>
          </p:cNvSpPr>
          <p:nvPr>
            <p:ph type="title"/>
          </p:nvPr>
        </p:nvSpPr>
        <p:spPr/>
        <p:txBody>
          <a:bodyPr/>
          <a:lstStyle/>
          <a:p>
            <a:r>
              <a:rPr lang="en-US" dirty="0"/>
              <a:t>Credit Card processing and storage</a:t>
            </a:r>
          </a:p>
        </p:txBody>
      </p:sp>
      <p:sp>
        <p:nvSpPr>
          <p:cNvPr id="6" name="Content Placeholder 5">
            <a:extLst>
              <a:ext uri="{FF2B5EF4-FFF2-40B4-BE49-F238E27FC236}">
                <a16:creationId xmlns:a16="http://schemas.microsoft.com/office/drawing/2014/main" id="{3F13394D-0CB8-4D87-BA56-4F1D2309A355}"/>
              </a:ext>
            </a:extLst>
          </p:cNvPr>
          <p:cNvSpPr>
            <a:spLocks noGrp="1"/>
          </p:cNvSpPr>
          <p:nvPr>
            <p:ph idx="1"/>
          </p:nvPr>
        </p:nvSpPr>
        <p:spPr>
          <a:xfrm>
            <a:off x="497304" y="2011680"/>
            <a:ext cx="11405937" cy="4206240"/>
          </a:xfrm>
        </p:spPr>
        <p:txBody>
          <a:bodyPr>
            <a:normAutofit/>
          </a:bodyPr>
          <a:lstStyle/>
          <a:p>
            <a:r>
              <a:rPr lang="en-US" sz="2800" dirty="0"/>
              <a:t>Since this website collects sensitive information like credit card information the site would need to use a card processing business, this can transfer risk with credit card information. This would need to be researched more to make sure whatever business that would be used is reliable. </a:t>
            </a:r>
          </a:p>
          <a:p>
            <a:r>
              <a:rPr lang="en-US" sz="2800" dirty="0"/>
              <a:t>Since this project was more about securing a website then making sure it is compliant with regulations, it would be a good idea to go over the PCI DSS to make sure this site complies with those standards. </a:t>
            </a:r>
          </a:p>
        </p:txBody>
      </p:sp>
    </p:spTree>
    <p:extLst>
      <p:ext uri="{BB962C8B-B14F-4D97-AF65-F5344CB8AC3E}">
        <p14:creationId xmlns:p14="http://schemas.microsoft.com/office/powerpoint/2010/main" val="14986183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E827A7-5F45-4C5C-8645-B83FE3229DEB}"/>
              </a:ext>
            </a:extLst>
          </p:cNvPr>
          <p:cNvSpPr>
            <a:spLocks noGrp="1"/>
          </p:cNvSpPr>
          <p:nvPr>
            <p:ph type="title"/>
          </p:nvPr>
        </p:nvSpPr>
        <p:spPr/>
        <p:txBody>
          <a:bodyPr/>
          <a:lstStyle/>
          <a:p>
            <a:r>
              <a:rPr lang="en-US" dirty="0"/>
              <a:t>Server</a:t>
            </a:r>
          </a:p>
        </p:txBody>
      </p:sp>
      <p:sp>
        <p:nvSpPr>
          <p:cNvPr id="6" name="Content Placeholder 5">
            <a:extLst>
              <a:ext uri="{FF2B5EF4-FFF2-40B4-BE49-F238E27FC236}">
                <a16:creationId xmlns:a16="http://schemas.microsoft.com/office/drawing/2014/main" id="{3F13394D-0CB8-4D87-BA56-4F1D2309A355}"/>
              </a:ext>
            </a:extLst>
          </p:cNvPr>
          <p:cNvSpPr>
            <a:spLocks noGrp="1"/>
          </p:cNvSpPr>
          <p:nvPr>
            <p:ph idx="1"/>
          </p:nvPr>
        </p:nvSpPr>
        <p:spPr>
          <a:xfrm>
            <a:off x="191464" y="2095330"/>
            <a:ext cx="11806990" cy="4206240"/>
          </a:xfrm>
        </p:spPr>
        <p:txBody>
          <a:bodyPr>
            <a:normAutofit/>
          </a:bodyPr>
          <a:lstStyle/>
          <a:p>
            <a:r>
              <a:rPr lang="en-US" sz="2800" dirty="0"/>
              <a:t>When it comes to monitoring the network and servers it would be a good idea to use an enterprise version of Nagios instead of the free version since they cover more monitoring services.</a:t>
            </a:r>
          </a:p>
          <a:p>
            <a:r>
              <a:rPr lang="en-US" sz="2800" dirty="0"/>
              <a:t>Additionally, I did not install Anti-Malware since I do not trust the free version since they could have hidden malware in them. It would be good to purchase antimalware from a reliable company that could help with monitoring. </a:t>
            </a:r>
          </a:p>
          <a:p>
            <a:r>
              <a:rPr lang="en-US" sz="2800" dirty="0"/>
              <a:t>Also, setting up an intrusion prevention system along with my firewall would give more protection.</a:t>
            </a:r>
          </a:p>
        </p:txBody>
      </p:sp>
    </p:spTree>
    <p:extLst>
      <p:ext uri="{BB962C8B-B14F-4D97-AF65-F5344CB8AC3E}">
        <p14:creationId xmlns:p14="http://schemas.microsoft.com/office/powerpoint/2010/main" val="10471058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BF89-B870-49AD-8254-2B01163A124F}"/>
              </a:ext>
            </a:extLst>
          </p:cNvPr>
          <p:cNvSpPr>
            <a:spLocks noGrp="1"/>
          </p:cNvSpPr>
          <p:nvPr>
            <p:ph type="title"/>
          </p:nvPr>
        </p:nvSpPr>
        <p:spPr/>
        <p:txBody>
          <a:bodyPr/>
          <a:lstStyle/>
          <a:p>
            <a:r>
              <a:rPr lang="en-US" dirty="0"/>
              <a:t>Certificates &amp; IP address usage</a:t>
            </a:r>
          </a:p>
        </p:txBody>
      </p:sp>
      <p:sp>
        <p:nvSpPr>
          <p:cNvPr id="3" name="Content Placeholder 2">
            <a:extLst>
              <a:ext uri="{FF2B5EF4-FFF2-40B4-BE49-F238E27FC236}">
                <a16:creationId xmlns:a16="http://schemas.microsoft.com/office/drawing/2014/main" id="{EB9455E1-F7EE-4AD1-93C8-58CED6642CDF}"/>
              </a:ext>
            </a:extLst>
          </p:cNvPr>
          <p:cNvSpPr>
            <a:spLocks noGrp="1"/>
          </p:cNvSpPr>
          <p:nvPr>
            <p:ph idx="1"/>
          </p:nvPr>
        </p:nvSpPr>
        <p:spPr>
          <a:xfrm>
            <a:off x="288758" y="2011680"/>
            <a:ext cx="11726779" cy="4206240"/>
          </a:xfrm>
        </p:spPr>
        <p:txBody>
          <a:bodyPr>
            <a:normAutofit/>
          </a:bodyPr>
          <a:lstStyle/>
          <a:p>
            <a:r>
              <a:rPr lang="en-US" sz="2800" dirty="0"/>
              <a:t>This site uses self-signing certificates but it is not normally used in a real working environment. Due to limitations that was the best I could do to get as much security for the site as possible. In a normal situation a CA would need to be acquired to get certificates instead of using self-signing certificates. </a:t>
            </a:r>
          </a:p>
          <a:p>
            <a:r>
              <a:rPr lang="en-US" sz="2800" dirty="0"/>
              <a:t>Another change that could be made is using the IP address that is taken from the user to verify if this is an IP address they have used before to sign in. If not, then sending an email to the user to determine if it is them signing in or not. </a:t>
            </a:r>
          </a:p>
        </p:txBody>
      </p:sp>
    </p:spTree>
    <p:extLst>
      <p:ext uri="{BB962C8B-B14F-4D97-AF65-F5344CB8AC3E}">
        <p14:creationId xmlns:p14="http://schemas.microsoft.com/office/powerpoint/2010/main" val="24181105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BF89-B870-49AD-8254-2B01163A124F}"/>
              </a:ext>
            </a:extLst>
          </p:cNvPr>
          <p:cNvSpPr>
            <a:spLocks noGrp="1"/>
          </p:cNvSpPr>
          <p:nvPr>
            <p:ph type="title"/>
          </p:nvPr>
        </p:nvSpPr>
        <p:spPr/>
        <p:txBody>
          <a:bodyPr/>
          <a:lstStyle/>
          <a:p>
            <a:r>
              <a:rPr lang="en-US" dirty="0"/>
              <a:t>Database users</a:t>
            </a:r>
          </a:p>
        </p:txBody>
      </p:sp>
      <p:sp>
        <p:nvSpPr>
          <p:cNvPr id="3" name="Content Placeholder 2">
            <a:extLst>
              <a:ext uri="{FF2B5EF4-FFF2-40B4-BE49-F238E27FC236}">
                <a16:creationId xmlns:a16="http://schemas.microsoft.com/office/drawing/2014/main" id="{EB9455E1-F7EE-4AD1-93C8-58CED6642CDF}"/>
              </a:ext>
            </a:extLst>
          </p:cNvPr>
          <p:cNvSpPr>
            <a:spLocks noGrp="1"/>
          </p:cNvSpPr>
          <p:nvPr>
            <p:ph idx="1"/>
          </p:nvPr>
        </p:nvSpPr>
        <p:spPr>
          <a:xfrm>
            <a:off x="336884" y="2011680"/>
            <a:ext cx="11550316" cy="4324952"/>
          </a:xfrm>
        </p:spPr>
        <p:txBody>
          <a:bodyPr>
            <a:normAutofit/>
          </a:bodyPr>
          <a:lstStyle/>
          <a:p>
            <a:r>
              <a:rPr lang="en-US" sz="2800" dirty="0"/>
              <a:t>For password expiration of users on the database I changed their expiration individually but if the number of employees increases this can become cumbersome. </a:t>
            </a:r>
          </a:p>
          <a:p>
            <a:r>
              <a:rPr lang="en-US" sz="2800" dirty="0"/>
              <a:t>Making a global rule for the password expiration would be more ideal so that when users are added this is automatically assigned to them. </a:t>
            </a:r>
          </a:p>
          <a:p>
            <a:r>
              <a:rPr lang="en-US" sz="2800" dirty="0"/>
              <a:t>Additionally, implementing password reuse policies to prevent users from being able to use their last 5 passwords. </a:t>
            </a:r>
          </a:p>
          <a:p>
            <a:r>
              <a:rPr lang="en-US" sz="2800" dirty="0"/>
              <a:t>Another change to the database users is creating failed login attempt logs and password lockout after so many times of trying. </a:t>
            </a:r>
          </a:p>
        </p:txBody>
      </p:sp>
    </p:spTree>
    <p:extLst>
      <p:ext uri="{BB962C8B-B14F-4D97-AF65-F5344CB8AC3E}">
        <p14:creationId xmlns:p14="http://schemas.microsoft.com/office/powerpoint/2010/main" val="22967612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BF89-B870-49AD-8254-2B01163A124F}"/>
              </a:ext>
            </a:extLst>
          </p:cNvPr>
          <p:cNvSpPr>
            <a:spLocks noGrp="1"/>
          </p:cNvSpPr>
          <p:nvPr>
            <p:ph type="title"/>
          </p:nvPr>
        </p:nvSpPr>
        <p:spPr/>
        <p:txBody>
          <a:bodyPr/>
          <a:lstStyle/>
          <a:p>
            <a:r>
              <a:rPr lang="en-US" dirty="0"/>
              <a:t>User usability for webpage</a:t>
            </a:r>
          </a:p>
        </p:txBody>
      </p:sp>
      <p:sp>
        <p:nvSpPr>
          <p:cNvPr id="3" name="Content Placeholder 2">
            <a:extLst>
              <a:ext uri="{FF2B5EF4-FFF2-40B4-BE49-F238E27FC236}">
                <a16:creationId xmlns:a16="http://schemas.microsoft.com/office/drawing/2014/main" id="{EB9455E1-F7EE-4AD1-93C8-58CED6642CDF}"/>
              </a:ext>
            </a:extLst>
          </p:cNvPr>
          <p:cNvSpPr>
            <a:spLocks noGrp="1"/>
          </p:cNvSpPr>
          <p:nvPr>
            <p:ph idx="1"/>
          </p:nvPr>
        </p:nvSpPr>
        <p:spPr>
          <a:xfrm>
            <a:off x="352926" y="2011680"/>
            <a:ext cx="11550316" cy="4726004"/>
          </a:xfrm>
        </p:spPr>
        <p:txBody>
          <a:bodyPr>
            <a:noAutofit/>
          </a:bodyPr>
          <a:lstStyle/>
          <a:p>
            <a:r>
              <a:rPr lang="en-US" sz="2400" dirty="0"/>
              <a:t>On the website a couple things to change that would make the experience for the user better is creating a dropdown menu to select state instead of inserting abbreviations. </a:t>
            </a:r>
          </a:p>
          <a:p>
            <a:r>
              <a:rPr lang="en-US" sz="2400" dirty="0"/>
              <a:t>Creating an administration page for admins that would allow them to change the order status from ordered to completed, making them not have to go into the database to change it. </a:t>
            </a:r>
          </a:p>
          <a:p>
            <a:r>
              <a:rPr lang="en-US" sz="2400" dirty="0"/>
              <a:t>The user being able to put a quantity if they decide to order two of the same books. </a:t>
            </a:r>
          </a:p>
          <a:p>
            <a:r>
              <a:rPr lang="en-US" sz="2400" dirty="0"/>
              <a:t>Inserting a search bar for when more books are added to make it easier for users to search for their books. </a:t>
            </a:r>
          </a:p>
          <a:p>
            <a:r>
              <a:rPr lang="en-US" sz="2400" dirty="0"/>
              <a:t>Then separating the payment server-side validation from the main </a:t>
            </a:r>
            <a:r>
              <a:rPr lang="en-US" sz="2400" dirty="0" err="1"/>
              <a:t>payment.php</a:t>
            </a:r>
            <a:r>
              <a:rPr lang="en-US" sz="2400" dirty="0"/>
              <a:t> display page and the navigation bar being in its own file to decrease the amount of code in the files </a:t>
            </a:r>
            <a:r>
              <a:rPr lang="en-US" sz="2400" dirty="0" err="1"/>
              <a:t>index.php</a:t>
            </a:r>
            <a:r>
              <a:rPr lang="en-US" sz="2400" dirty="0"/>
              <a:t>, </a:t>
            </a:r>
            <a:r>
              <a:rPr lang="en-US" sz="2400" dirty="0" err="1"/>
              <a:t>cart.php</a:t>
            </a:r>
            <a:r>
              <a:rPr lang="en-US" sz="2400" dirty="0"/>
              <a:t>, </a:t>
            </a:r>
            <a:r>
              <a:rPr lang="en-US" sz="2400" dirty="0" err="1"/>
              <a:t>payment.php</a:t>
            </a:r>
            <a:r>
              <a:rPr lang="en-US" sz="2400" dirty="0"/>
              <a:t>, and </a:t>
            </a:r>
            <a:r>
              <a:rPr lang="en-US" sz="2400" dirty="0" err="1"/>
              <a:t>successpay.php</a:t>
            </a:r>
            <a:r>
              <a:rPr lang="en-US" sz="2400" dirty="0"/>
              <a:t>.</a:t>
            </a:r>
          </a:p>
        </p:txBody>
      </p:sp>
    </p:spTree>
    <p:extLst>
      <p:ext uri="{BB962C8B-B14F-4D97-AF65-F5344CB8AC3E}">
        <p14:creationId xmlns:p14="http://schemas.microsoft.com/office/powerpoint/2010/main" val="1130321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E76454-D0C0-4E34-8750-491672B6D8E3}"/>
              </a:ext>
            </a:extLst>
          </p:cNvPr>
          <p:cNvSpPr>
            <a:spLocks noGrp="1"/>
          </p:cNvSpPr>
          <p:nvPr>
            <p:ph type="title"/>
          </p:nvPr>
        </p:nvSpPr>
        <p:spPr>
          <a:xfrm>
            <a:off x="1202919" y="284176"/>
            <a:ext cx="9784080" cy="1508760"/>
          </a:xfrm>
        </p:spPr>
        <p:txBody>
          <a:bodyPr>
            <a:normAutofit/>
          </a:bodyPr>
          <a:lstStyle/>
          <a:p>
            <a:r>
              <a:rPr lang="en-US" dirty="0"/>
              <a:t>Database Security Needs</a:t>
            </a:r>
          </a:p>
        </p:txBody>
      </p:sp>
      <p:sp>
        <p:nvSpPr>
          <p:cNvPr id="3" name="Content Placeholder 2">
            <a:extLst>
              <a:ext uri="{FF2B5EF4-FFF2-40B4-BE49-F238E27FC236}">
                <a16:creationId xmlns:a16="http://schemas.microsoft.com/office/drawing/2014/main" id="{CB2A2C5E-ACDD-415A-9E0B-A4BFCF8140E5}"/>
              </a:ext>
            </a:extLst>
          </p:cNvPr>
          <p:cNvSpPr>
            <a:spLocks noGrp="1"/>
          </p:cNvSpPr>
          <p:nvPr>
            <p:ph idx="1"/>
          </p:nvPr>
        </p:nvSpPr>
        <p:spPr>
          <a:xfrm>
            <a:off x="319596" y="2011680"/>
            <a:ext cx="11461072" cy="4206240"/>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Users with access to the database are given unique usernames and passwords.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Making it harder for a malicious user to guess the passwords and decreases likelihood of brute force attacks, dictionary attacks, and birthday attacks.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 is accomplished by setting complexity, password expiration, and length.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Database password policy is set up on users to make sure that after a certain period they must change the password.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If a malicious user gets their hands on the passwords, it will decrease the likelihood of those passwords being usable.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Access Control Policy has a section that has the MySQL users with their allowed permissions, use of SSL, and when their passwords need to be changed.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Root password on MySQL was changed, changing the password from default will decrease likelihood of a hacker getting access to MySQL root account</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MySQL users can only connect to MySQL from the localhost which restricts users from accessing the database externally.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88775119"/>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BF89-B870-49AD-8254-2B01163A124F}"/>
              </a:ext>
            </a:extLst>
          </p:cNvPr>
          <p:cNvSpPr>
            <a:spLocks noGrp="1"/>
          </p:cNvSpPr>
          <p:nvPr>
            <p:ph type="title"/>
          </p:nvPr>
        </p:nvSpPr>
        <p:spPr/>
        <p:txBody>
          <a:bodyPr/>
          <a:lstStyle/>
          <a:p>
            <a:r>
              <a:rPr lang="en-US" dirty="0"/>
              <a:t>Future Enhancements</a:t>
            </a:r>
          </a:p>
        </p:txBody>
      </p:sp>
      <p:sp>
        <p:nvSpPr>
          <p:cNvPr id="3" name="Content Placeholder 2">
            <a:extLst>
              <a:ext uri="{FF2B5EF4-FFF2-40B4-BE49-F238E27FC236}">
                <a16:creationId xmlns:a16="http://schemas.microsoft.com/office/drawing/2014/main" id="{EB9455E1-F7EE-4AD1-93C8-58CED6642CDF}"/>
              </a:ext>
            </a:extLst>
          </p:cNvPr>
          <p:cNvSpPr>
            <a:spLocks noGrp="1"/>
          </p:cNvSpPr>
          <p:nvPr>
            <p:ph idx="1"/>
          </p:nvPr>
        </p:nvSpPr>
        <p:spPr>
          <a:xfrm>
            <a:off x="352926" y="2011680"/>
            <a:ext cx="11550316" cy="4726004"/>
          </a:xfrm>
        </p:spPr>
        <p:txBody>
          <a:bodyPr>
            <a:noAutofit/>
          </a:bodyPr>
          <a:lstStyle/>
          <a:p>
            <a:r>
              <a:rPr lang="en-US" sz="2400" dirty="0"/>
              <a:t>There is always something that can be done to better secure a system since there is constantly vulnerabilities and hackers finding new ways to exploit systems.</a:t>
            </a:r>
          </a:p>
        </p:txBody>
      </p:sp>
    </p:spTree>
    <p:extLst>
      <p:ext uri="{BB962C8B-B14F-4D97-AF65-F5344CB8AC3E}">
        <p14:creationId xmlns:p14="http://schemas.microsoft.com/office/powerpoint/2010/main" val="4051191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E76454-D0C0-4E34-8750-491672B6D8E3}"/>
              </a:ext>
            </a:extLst>
          </p:cNvPr>
          <p:cNvSpPr>
            <a:spLocks noGrp="1"/>
          </p:cNvSpPr>
          <p:nvPr>
            <p:ph type="title"/>
          </p:nvPr>
        </p:nvSpPr>
        <p:spPr>
          <a:xfrm>
            <a:off x="1202919" y="284176"/>
            <a:ext cx="9784080" cy="1508760"/>
          </a:xfrm>
        </p:spPr>
        <p:txBody>
          <a:bodyPr>
            <a:normAutofit/>
          </a:bodyPr>
          <a:lstStyle/>
          <a:p>
            <a:r>
              <a:rPr lang="en-US" dirty="0"/>
              <a:t>Database Security Needs</a:t>
            </a:r>
          </a:p>
        </p:txBody>
      </p:sp>
      <p:sp>
        <p:nvSpPr>
          <p:cNvPr id="3" name="Content Placeholder 2">
            <a:extLst>
              <a:ext uri="{FF2B5EF4-FFF2-40B4-BE49-F238E27FC236}">
                <a16:creationId xmlns:a16="http://schemas.microsoft.com/office/drawing/2014/main" id="{CB2A2C5E-ACDD-415A-9E0B-A4BFCF8140E5}"/>
              </a:ext>
            </a:extLst>
          </p:cNvPr>
          <p:cNvSpPr>
            <a:spLocks noGrp="1"/>
          </p:cNvSpPr>
          <p:nvPr>
            <p:ph idx="1"/>
          </p:nvPr>
        </p:nvSpPr>
        <p:spPr>
          <a:xfrm>
            <a:off x="319596" y="2011680"/>
            <a:ext cx="11461072" cy="4206240"/>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MySQL users that is used by PHP to connect to the database is granted limited permissions: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permissions granted are: SELECT, INSERT, UPDATE and DELETE privileges.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 prevents the user from being able to perform any administrative task on the MySQL databases, this uses the security of least privilege for hardening.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40811554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E76454-D0C0-4E34-8750-491672B6D8E3}"/>
              </a:ext>
            </a:extLst>
          </p:cNvPr>
          <p:cNvSpPr>
            <a:spLocks noGrp="1"/>
          </p:cNvSpPr>
          <p:nvPr>
            <p:ph type="title"/>
          </p:nvPr>
        </p:nvSpPr>
        <p:spPr>
          <a:xfrm>
            <a:off x="1202919" y="284176"/>
            <a:ext cx="9784080" cy="1508760"/>
          </a:xfrm>
        </p:spPr>
        <p:txBody>
          <a:bodyPr>
            <a:normAutofit/>
          </a:bodyPr>
          <a:lstStyle/>
          <a:p>
            <a:r>
              <a:rPr lang="en-US" dirty="0"/>
              <a:t>Php and web security</a:t>
            </a:r>
          </a:p>
        </p:txBody>
      </p:sp>
      <p:sp>
        <p:nvSpPr>
          <p:cNvPr id="3" name="Content Placeholder 2">
            <a:extLst>
              <a:ext uri="{FF2B5EF4-FFF2-40B4-BE49-F238E27FC236}">
                <a16:creationId xmlns:a16="http://schemas.microsoft.com/office/drawing/2014/main" id="{CB2A2C5E-ACDD-415A-9E0B-A4BFCF8140E5}"/>
              </a:ext>
            </a:extLst>
          </p:cNvPr>
          <p:cNvSpPr>
            <a:spLocks noGrp="1"/>
          </p:cNvSpPr>
          <p:nvPr>
            <p:ph idx="1"/>
          </p:nvPr>
        </p:nvSpPr>
        <p:spPr>
          <a:xfrm>
            <a:off x="230819" y="2011680"/>
            <a:ext cx="11683014" cy="4206240"/>
          </a:xfrm>
        </p:spPr>
        <p:txBody>
          <a:bodyPr>
            <a:normAutofit/>
          </a:bodyPr>
          <a:lstStyle/>
          <a:p>
            <a:r>
              <a:rPr lang="en-US" sz="1800" dirty="0">
                <a:effectLst/>
                <a:latin typeface="Times New Roman" panose="02020603050405020304" pitchFamily="18" charset="0"/>
                <a:ea typeface="Calibri" panose="020F0502020204030204" pitchFamily="34" charset="0"/>
              </a:rPr>
              <a:t>PHP can only open files from the directory where the website code is stored. This prevents users from accessing outside directories so users can not get access to those files</a:t>
            </a:r>
          </a:p>
          <a:p>
            <a:r>
              <a:rPr lang="en-US" sz="1800" dirty="0">
                <a:effectLst/>
                <a:latin typeface="Times New Roman" panose="02020603050405020304" pitchFamily="18" charset="0"/>
                <a:ea typeface="Calibri" panose="020F0502020204030204" pitchFamily="34" charset="0"/>
              </a:rPr>
              <a:t>All sensitive information like credit card numbers and passwords are hashed using md5 hashing and then stored in a database. </a:t>
            </a:r>
          </a:p>
          <a:p>
            <a:pPr lvl="1"/>
            <a:r>
              <a:rPr lang="en-US" sz="1600" dirty="0">
                <a:effectLst/>
                <a:latin typeface="Times New Roman" panose="02020603050405020304" pitchFamily="18" charset="0"/>
                <a:ea typeface="Calibri" panose="020F0502020204030204" pitchFamily="34" charset="0"/>
              </a:rPr>
              <a:t>To prevent users from easily accessing the information that is stored from the website</a:t>
            </a:r>
            <a:r>
              <a:rPr lang="en-US" sz="1600" dirty="0">
                <a:latin typeface="Times New Roman" panose="02020603050405020304" pitchFamily="18" charset="0"/>
                <a:ea typeface="Calibri" panose="020F0502020204030204" pitchFamily="34" charset="0"/>
              </a:rPr>
              <a:t>.</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Strict is used on the PHP pages to make sure that the files are run like they are written, to prevent hackers making problematic data.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Generic error statements are used to prevent malicious users from being able to see that MySQL is being used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A directory was set up for the sole use of storing the website pages. The </a:t>
            </a:r>
            <a:r>
              <a:rPr lang="en-US" sz="1800" dirty="0">
                <a:latin typeface="Times New Roman" panose="02020603050405020304" pitchFamily="18" charset="0"/>
                <a:ea typeface="Calibri" panose="020F0502020204030204" pitchFamily="34" charset="0"/>
              </a:rPr>
              <a:t>only page a user has direct access to without signing into the website is the login page. </a:t>
            </a:r>
            <a:r>
              <a:rPr lang="en-US" sz="1800" dirty="0">
                <a:effectLst/>
                <a:latin typeface="Times New Roman" panose="02020603050405020304" pitchFamily="18" charset="0"/>
                <a:ea typeface="Calibri" panose="020F0502020204030204" pitchFamily="34" charset="0"/>
              </a:rPr>
              <a:t>In order to have access the remaining pages, a customer must be a user and can sign into the website.</a:t>
            </a:r>
          </a:p>
          <a:p>
            <a:pPr lvl="1"/>
            <a:r>
              <a:rPr lang="en-US" sz="1600" dirty="0">
                <a:effectLst/>
                <a:latin typeface="Times New Roman" panose="02020603050405020304" pitchFamily="18" charset="0"/>
                <a:ea typeface="Calibri" panose="020F0502020204030204" pitchFamily="34" charset="0"/>
              </a:rPr>
              <a:t>This prevents unauthorized users from accessing the pages.</a:t>
            </a:r>
            <a:endParaRPr lang="en-US" dirty="0"/>
          </a:p>
        </p:txBody>
      </p:sp>
    </p:spTree>
    <p:extLst>
      <p:ext uri="{BB962C8B-B14F-4D97-AF65-F5344CB8AC3E}">
        <p14:creationId xmlns:p14="http://schemas.microsoft.com/office/powerpoint/2010/main" val="306745719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495AF-06FD-41D6-854D-476B79F29370}"/>
              </a:ext>
            </a:extLst>
          </p:cNvPr>
          <p:cNvSpPr>
            <a:spLocks noGrp="1"/>
          </p:cNvSpPr>
          <p:nvPr>
            <p:ph type="title"/>
          </p:nvPr>
        </p:nvSpPr>
        <p:spPr>
          <a:xfrm>
            <a:off x="1050878" y="609601"/>
            <a:ext cx="10017455" cy="1216024"/>
          </a:xfrm>
        </p:spPr>
        <p:txBody>
          <a:bodyPr>
            <a:normAutofit/>
          </a:bodyPr>
          <a:lstStyle/>
          <a:p>
            <a:r>
              <a:rPr lang="en-US" dirty="0"/>
              <a:t>Statement of Purpose</a:t>
            </a:r>
          </a:p>
        </p:txBody>
      </p:sp>
      <p:sp>
        <p:nvSpPr>
          <p:cNvPr id="3" name="Content Placeholder 2">
            <a:extLst>
              <a:ext uri="{FF2B5EF4-FFF2-40B4-BE49-F238E27FC236}">
                <a16:creationId xmlns:a16="http://schemas.microsoft.com/office/drawing/2014/main" id="{A7581884-73E2-4098-B8C1-37155904095B}"/>
              </a:ext>
            </a:extLst>
          </p:cNvPr>
          <p:cNvSpPr>
            <a:spLocks noGrp="1"/>
          </p:cNvSpPr>
          <p:nvPr>
            <p:ph idx="1"/>
          </p:nvPr>
        </p:nvSpPr>
        <p:spPr>
          <a:xfrm>
            <a:off x="1050878" y="2435226"/>
            <a:ext cx="9880979" cy="3819151"/>
          </a:xfrm>
        </p:spPr>
        <p:txBody>
          <a:bodyPr anchor="ctr">
            <a:normAutofit/>
          </a:bodyPr>
          <a:lstStyle/>
          <a:p>
            <a:pPr>
              <a:lnSpc>
                <a:spcPct val="190000"/>
              </a:lnSpc>
            </a:pPr>
            <a:r>
              <a:rPr lang="en-US" dirty="0">
                <a:latin typeface="Times New Roman" panose="02020603050405020304" pitchFamily="18" charset="0"/>
                <a:cs typeface="Times New Roman" panose="02020603050405020304" pitchFamily="18" charset="0"/>
              </a:rPr>
              <a:t>The purpose of this project is to show the skills I have learned when it comes to cybersecurity and apply them to a situation that can show I have a solid understanding of the information.</a:t>
            </a:r>
          </a:p>
        </p:txBody>
      </p:sp>
    </p:spTree>
    <p:extLst>
      <p:ext uri="{BB962C8B-B14F-4D97-AF65-F5344CB8AC3E}">
        <p14:creationId xmlns:p14="http://schemas.microsoft.com/office/powerpoint/2010/main" val="180552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E76454-D0C0-4E34-8750-491672B6D8E3}"/>
              </a:ext>
            </a:extLst>
          </p:cNvPr>
          <p:cNvSpPr>
            <a:spLocks noGrp="1"/>
          </p:cNvSpPr>
          <p:nvPr>
            <p:ph type="title"/>
          </p:nvPr>
        </p:nvSpPr>
        <p:spPr>
          <a:xfrm>
            <a:off x="1202919" y="284176"/>
            <a:ext cx="9784080" cy="1508760"/>
          </a:xfrm>
        </p:spPr>
        <p:txBody>
          <a:bodyPr>
            <a:normAutofit/>
          </a:bodyPr>
          <a:lstStyle/>
          <a:p>
            <a:r>
              <a:rPr lang="en-US" dirty="0"/>
              <a:t>Common vulnerabilities</a:t>
            </a:r>
          </a:p>
        </p:txBody>
      </p:sp>
      <p:sp>
        <p:nvSpPr>
          <p:cNvPr id="3" name="Content Placeholder 2">
            <a:extLst>
              <a:ext uri="{FF2B5EF4-FFF2-40B4-BE49-F238E27FC236}">
                <a16:creationId xmlns:a16="http://schemas.microsoft.com/office/drawing/2014/main" id="{CB2A2C5E-ACDD-415A-9E0B-A4BFCF8140E5}"/>
              </a:ext>
            </a:extLst>
          </p:cNvPr>
          <p:cNvSpPr>
            <a:spLocks noGrp="1"/>
          </p:cNvSpPr>
          <p:nvPr>
            <p:ph idx="1"/>
          </p:nvPr>
        </p:nvSpPr>
        <p:spPr>
          <a:xfrm>
            <a:off x="230819" y="2011680"/>
            <a:ext cx="11683014" cy="4206240"/>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input is validated using HTML, CSS, JavaScript, jQuery, and/or PHP working together to perform validation to prevent common attacks.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Error’s will display saying that the information does not match the email and/or password </a:t>
            </a:r>
            <a:r>
              <a:rPr lang="en-US" sz="1800" dirty="0">
                <a:latin typeface="Times New Roman" panose="02020603050405020304" pitchFamily="18" charset="0"/>
                <a:ea typeface="Calibri" panose="020F0502020204030204" pitchFamily="34" charset="0"/>
                <a:cs typeface="Times New Roman" panose="02020603050405020304" pitchFamily="18" charset="0"/>
              </a:rPr>
              <a:t>given.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an attacker attempts to login using someone else’s email address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That lessens the likelihood of an attack from guessing information.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help prevent DoS attacks </a:t>
            </a:r>
            <a:r>
              <a:rPr lang="en-US" sz="1800" dirty="0">
                <a:latin typeface="Times New Roman" panose="02020603050405020304" pitchFamily="18" charset="0"/>
                <a:ea typeface="Calibri" panose="020F0502020204030204" pitchFamily="34" charset="0"/>
                <a:cs typeface="Times New Roman" panose="02020603050405020304" pitchFamily="18" charset="0"/>
              </a:rPr>
              <a:t>only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used ports are </a:t>
            </a:r>
            <a:r>
              <a:rPr lang="en-US" sz="1800" dirty="0">
                <a:latin typeface="Times New Roman" panose="02020603050405020304" pitchFamily="18" charset="0"/>
                <a:ea typeface="Calibri" panose="020F0502020204030204" pitchFamily="34" charset="0"/>
                <a:cs typeface="Times New Roman" panose="02020603050405020304" pitchFamily="18" charset="0"/>
              </a:rPr>
              <a:t>open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using 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ufw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firewall and Nagios is using a plugin named ICMP to monitor network traffic.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If the traffic becomes above certain threshold, set by settings in Nagios localhost file, then an email will be sent to the Nagios admin.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mysqli_prepare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mysqli_stmt_bind_param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which sets a specific number of variables that can be passed </a:t>
            </a:r>
            <a:r>
              <a:rPr lang="en-US" sz="1800" dirty="0">
                <a:latin typeface="Times New Roman" panose="02020603050405020304" pitchFamily="18" charset="0"/>
                <a:ea typeface="Calibri" panose="020F0502020204030204" pitchFamily="34" charset="0"/>
                <a:cs typeface="Times New Roman" panose="02020603050405020304" pitchFamily="18" charset="0"/>
              </a:rPr>
              <a:t>to the SQL query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the final step is to execute</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the query using </a:t>
            </a:r>
            <a:r>
              <a:rPr lang="en-US" sz="1800" dirty="0" err="1">
                <a:effectLst/>
                <a:latin typeface="Times New Roman" panose="02020603050405020304" pitchFamily="18" charset="0"/>
                <a:ea typeface="Calibri" panose="020F0502020204030204" pitchFamily="34" charset="0"/>
              </a:rPr>
              <a:t>mysqli_stmt_execute</a:t>
            </a:r>
            <a:r>
              <a:rPr lang="en-US" sz="1800" dirty="0">
                <a:effectLst/>
                <a:latin typeface="Times New Roman" panose="02020603050405020304" pitchFamily="18" charset="0"/>
                <a:ea typeface="Calibri" panose="020F0502020204030204" pitchFamily="34" charset="0"/>
              </a:rPr>
              <a:t>( ). </a:t>
            </a:r>
            <a:endParaRPr lang="en-US" sz="1600" dirty="0">
              <a:effectLst/>
              <a:latin typeface="Times New Roman" panose="02020603050405020304" pitchFamily="18" charset="0"/>
              <a:ea typeface="Calibri" panose="020F0502020204030204" pitchFamily="34" charset="0"/>
            </a:endParaRPr>
          </a:p>
          <a:p>
            <a:pPr lvl="1"/>
            <a:r>
              <a:rPr lang="en-US" sz="1600" dirty="0">
                <a:effectLst/>
                <a:latin typeface="Times New Roman" panose="02020603050405020304" pitchFamily="18" charset="0"/>
                <a:ea typeface="Calibri" panose="020F0502020204030204" pitchFamily="34" charset="0"/>
              </a:rPr>
              <a:t>After all those steps of the input it will run the query through the database and not allow SQL injections.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Cross-Site request forgery is prevented by using authentication certs to encrypt all connections to the server.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0036708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8ED476-8308-4726-826C-DADE0A1E90C5}"/>
              </a:ext>
            </a:extLst>
          </p:cNvPr>
          <p:cNvSpPr>
            <a:spLocks noGrp="1"/>
          </p:cNvSpPr>
          <p:nvPr>
            <p:ph type="title"/>
          </p:nvPr>
        </p:nvSpPr>
        <p:spPr>
          <a:xfrm>
            <a:off x="365759" y="1693334"/>
            <a:ext cx="8821199" cy="3471334"/>
          </a:xfrm>
        </p:spPr>
        <p:txBody>
          <a:bodyPr vert="horz" lIns="91440" tIns="45720" rIns="91440" bIns="45720" rtlCol="0" anchor="ctr">
            <a:normAutofit/>
          </a:bodyPr>
          <a:lstStyle/>
          <a:p>
            <a:pPr>
              <a:lnSpc>
                <a:spcPct val="80000"/>
              </a:lnSpc>
            </a:pPr>
            <a:r>
              <a:rPr lang="en-US" sz="8000" spc="150" dirty="0"/>
              <a:t>Project Implementation &amp; Explanation</a:t>
            </a:r>
          </a:p>
        </p:txBody>
      </p:sp>
    </p:spTree>
    <p:extLst>
      <p:ext uri="{BB962C8B-B14F-4D97-AF65-F5344CB8AC3E}">
        <p14:creationId xmlns:p14="http://schemas.microsoft.com/office/powerpoint/2010/main" val="1234258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64CC-1106-4DC3-BB59-C267056058EF}"/>
              </a:ext>
            </a:extLst>
          </p:cNvPr>
          <p:cNvSpPr>
            <a:spLocks noGrp="1"/>
          </p:cNvSpPr>
          <p:nvPr>
            <p:ph type="title"/>
          </p:nvPr>
        </p:nvSpPr>
        <p:spPr/>
        <p:txBody>
          <a:bodyPr/>
          <a:lstStyle/>
          <a:p>
            <a:r>
              <a:rPr lang="en-US" dirty="0"/>
              <a:t>Setting up the environment</a:t>
            </a:r>
          </a:p>
        </p:txBody>
      </p:sp>
      <p:sp>
        <p:nvSpPr>
          <p:cNvPr id="3" name="Content Placeholder 2">
            <a:extLst>
              <a:ext uri="{FF2B5EF4-FFF2-40B4-BE49-F238E27FC236}">
                <a16:creationId xmlns:a16="http://schemas.microsoft.com/office/drawing/2014/main" id="{3BB3D1C8-522E-46BF-BCF1-28FFD62E6891}"/>
              </a:ext>
            </a:extLst>
          </p:cNvPr>
          <p:cNvSpPr>
            <a:spLocks noGrp="1"/>
          </p:cNvSpPr>
          <p:nvPr>
            <p:ph idx="1"/>
          </p:nvPr>
        </p:nvSpPr>
        <p:spPr>
          <a:xfrm>
            <a:off x="328474" y="2011680"/>
            <a:ext cx="11629747" cy="4206240"/>
          </a:xfrm>
        </p:spPr>
        <p:txBody>
          <a:bodyPr/>
          <a:lstStyle/>
          <a:p>
            <a:r>
              <a:rPr lang="en-US" sz="1800" dirty="0">
                <a:effectLst/>
                <a:latin typeface="Times New Roman" panose="02020603050405020304" pitchFamily="18" charset="0"/>
                <a:ea typeface="Calibri" panose="020F0502020204030204" pitchFamily="34" charset="0"/>
              </a:rPr>
              <a:t>Setting up the project the first thing to consider is what platform is the best to use. </a:t>
            </a:r>
          </a:p>
          <a:p>
            <a:pPr lvl="1"/>
            <a:r>
              <a:rPr lang="en-US" sz="1600" dirty="0">
                <a:effectLst/>
                <a:latin typeface="Times New Roman" panose="02020603050405020304" pitchFamily="18" charset="0"/>
                <a:ea typeface="Calibri" panose="020F0502020204030204" pitchFamily="34" charset="0"/>
              </a:rPr>
              <a:t>The most well-known OSs are Windows, Apple, and Linux</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 chose to use Ubuntu Linux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 am most familiar with it, it is open-source, and it is considered more secure.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Plus, it has many built-in security features as well as security extensions that can be installed.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It is running on a virtual machine to make sure that if during the process of installing software it does not cause any possible viruses to be on my personal machine. </a:t>
            </a:r>
          </a:p>
          <a:p>
            <a:pPr lvl="2"/>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Additionally, I can take a snapshot and easily backup from that since I do have limited resources.</a:t>
            </a:r>
          </a:p>
          <a:p>
            <a:r>
              <a:rPr lang="en-US" sz="1800" dirty="0">
                <a:effectLst/>
                <a:latin typeface="Times New Roman" panose="02020603050405020304" pitchFamily="18" charset="0"/>
                <a:ea typeface="Calibri" panose="020F0502020204030204" pitchFamily="34" charset="0"/>
              </a:rPr>
              <a:t>Since I am using Linux that narrows down the servers compatible with it to four main types: </a:t>
            </a:r>
          </a:p>
          <a:p>
            <a:pPr lvl="1"/>
            <a:r>
              <a:rPr lang="en-US" sz="1600" dirty="0">
                <a:effectLst/>
                <a:latin typeface="Times New Roman" panose="02020603050405020304" pitchFamily="18" charset="0"/>
                <a:ea typeface="Calibri" panose="020F0502020204030204" pitchFamily="34" charset="0"/>
              </a:rPr>
              <a:t>Apache, IIS, Nginx, and </a:t>
            </a:r>
            <a:r>
              <a:rPr lang="en-US" sz="1600" dirty="0" err="1">
                <a:effectLst/>
                <a:latin typeface="Times New Roman" panose="02020603050405020304" pitchFamily="18" charset="0"/>
                <a:ea typeface="Calibri" panose="020F0502020204030204" pitchFamily="34" charset="0"/>
              </a:rPr>
              <a:t>LiteSpeed</a:t>
            </a:r>
            <a:r>
              <a:rPr lang="en-US" sz="1600" dirty="0">
                <a:effectLst/>
                <a:latin typeface="Times New Roman" panose="02020603050405020304" pitchFamily="18" charset="0"/>
                <a:ea typeface="Calibri" panose="020F0502020204030204" pitchFamily="34" charset="0"/>
              </a:rPr>
              <a:t>.</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lvl="1"/>
            <a:r>
              <a:rPr lang="en-US" sz="1600" dirty="0">
                <a:effectLst/>
                <a:latin typeface="Times New Roman" panose="02020603050405020304" pitchFamily="18" charset="0"/>
                <a:ea typeface="Calibri" panose="020F0502020204030204" pitchFamily="34" charset="0"/>
              </a:rPr>
              <a:t>I ended up choosing to use Apache because I am more familiar with that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lvl="1"/>
            <a:r>
              <a:rPr lang="en-US" sz="1600" dirty="0">
                <a:effectLst/>
                <a:latin typeface="Times New Roman" panose="02020603050405020304" pitchFamily="18" charset="0"/>
                <a:ea typeface="Calibri" panose="020F0502020204030204" pitchFamily="34" charset="0"/>
              </a:rPr>
              <a:t>I also decided to choose MySQL, and PHP because of the familiarity I have with both these platforms</a:t>
            </a:r>
          </a:p>
        </p:txBody>
      </p:sp>
    </p:spTree>
    <p:extLst>
      <p:ext uri="{BB962C8B-B14F-4D97-AF65-F5344CB8AC3E}">
        <p14:creationId xmlns:p14="http://schemas.microsoft.com/office/powerpoint/2010/main" val="367384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164C20-0A19-4C28-B391-6F34105FDE1E}"/>
              </a:ext>
            </a:extLst>
          </p:cNvPr>
          <p:cNvSpPr>
            <a:spLocks noGrp="1"/>
          </p:cNvSpPr>
          <p:nvPr>
            <p:ph type="title"/>
          </p:nvPr>
        </p:nvSpPr>
        <p:spPr/>
        <p:txBody>
          <a:bodyPr/>
          <a:lstStyle/>
          <a:p>
            <a:r>
              <a:rPr lang="en-US" dirty="0"/>
              <a:t>Securing the server</a:t>
            </a:r>
          </a:p>
        </p:txBody>
      </p:sp>
      <p:sp>
        <p:nvSpPr>
          <p:cNvPr id="5" name="Content Placeholder 4">
            <a:extLst>
              <a:ext uri="{FF2B5EF4-FFF2-40B4-BE49-F238E27FC236}">
                <a16:creationId xmlns:a16="http://schemas.microsoft.com/office/drawing/2014/main" id="{74F944B4-5B0A-4442-92D1-4127A6562064}"/>
              </a:ext>
            </a:extLst>
          </p:cNvPr>
          <p:cNvSpPr>
            <a:spLocks noGrp="1"/>
          </p:cNvSpPr>
          <p:nvPr>
            <p:ph sz="half" idx="1"/>
          </p:nvPr>
        </p:nvSpPr>
        <p:spPr>
          <a:xfrm>
            <a:off x="292963" y="2011680"/>
            <a:ext cx="5734975" cy="4206240"/>
          </a:xfrm>
        </p:spPr>
        <p:txBody>
          <a:bodyPr/>
          <a:lstStyle/>
          <a:p>
            <a:r>
              <a:rPr lang="en-US" sz="1800" dirty="0">
                <a:effectLst/>
                <a:latin typeface="Times New Roman" panose="02020603050405020304" pitchFamily="18" charset="0"/>
                <a:ea typeface="Calibri" panose="020F0502020204030204" pitchFamily="34" charset="0"/>
              </a:rPr>
              <a:t>After some research I decided to use Nagios</a:t>
            </a:r>
          </a:p>
          <a:p>
            <a:pPr lvl="1"/>
            <a:r>
              <a:rPr lang="en-US" sz="1600" dirty="0">
                <a:latin typeface="Times New Roman" panose="02020603050405020304" pitchFamily="18" charset="0"/>
                <a:ea typeface="Calibri" panose="020F0502020204030204" pitchFamily="34" charset="0"/>
              </a:rPr>
              <a:t>W</a:t>
            </a:r>
            <a:r>
              <a:rPr lang="en-US" sz="1600" dirty="0">
                <a:effectLst/>
                <a:latin typeface="Times New Roman" panose="02020603050405020304" pitchFamily="18" charset="0"/>
                <a:ea typeface="Calibri" panose="020F0502020204030204" pitchFamily="34" charset="0"/>
              </a:rPr>
              <a:t>ith this software I was able to limit the number of users with access to the server to one (See image 1)</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It has a feature allowing a ping to the server (See image 2)</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determine the amount of space available on the drives (See image 3)</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HTTPS availability (See image 4)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current load for CPU (See image 5)</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 seeing if the site is getting DoS (See image 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US" sz="1600" dirty="0">
              <a:effectLst/>
              <a:latin typeface="Times New Roman" panose="02020603050405020304" pitchFamily="18" charset="0"/>
              <a:ea typeface="Calibri" panose="020F0502020204030204" pitchFamily="34" charset="0"/>
            </a:endParaRPr>
          </a:p>
          <a:p>
            <a:pPr lvl="1"/>
            <a:endParaRPr lang="en-US" dirty="0"/>
          </a:p>
        </p:txBody>
      </p:sp>
      <p:pic>
        <p:nvPicPr>
          <p:cNvPr id="7" name="Content Placeholder 6">
            <a:extLst>
              <a:ext uri="{FF2B5EF4-FFF2-40B4-BE49-F238E27FC236}">
                <a16:creationId xmlns:a16="http://schemas.microsoft.com/office/drawing/2014/main" id="{AE5FC6AD-346B-49B8-A9A8-995DA5FC0695}"/>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44990" y="2114271"/>
            <a:ext cx="4439270" cy="4001058"/>
          </a:xfrm>
          <a:prstGeom prst="rect">
            <a:avLst/>
          </a:prstGeom>
          <a:noFill/>
          <a:ln>
            <a:noFill/>
          </a:ln>
        </p:spPr>
      </p:pic>
      <p:sp>
        <p:nvSpPr>
          <p:cNvPr id="2" name="TextBox 1">
            <a:extLst>
              <a:ext uri="{FF2B5EF4-FFF2-40B4-BE49-F238E27FC236}">
                <a16:creationId xmlns:a16="http://schemas.microsoft.com/office/drawing/2014/main" id="{C691A7DF-CB7A-4EFE-8456-EA3A307B345D}"/>
              </a:ext>
            </a:extLst>
          </p:cNvPr>
          <p:cNvSpPr txBox="1"/>
          <p:nvPr/>
        </p:nvSpPr>
        <p:spPr>
          <a:xfrm>
            <a:off x="7996335" y="6189517"/>
            <a:ext cx="1931437" cy="738664"/>
          </a:xfrm>
          <a:prstGeom prst="rect">
            <a:avLst/>
          </a:prstGeom>
          <a:noFill/>
        </p:spPr>
        <p:txBody>
          <a:bodyPr wrap="square" rtlCol="0">
            <a:sp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Image 1: Results for number of users on server.</a:t>
            </a:r>
          </a:p>
          <a:p>
            <a:endParaRPr lang="en-US" dirty="0"/>
          </a:p>
        </p:txBody>
      </p:sp>
    </p:spTree>
    <p:extLst>
      <p:ext uri="{BB962C8B-B14F-4D97-AF65-F5344CB8AC3E}">
        <p14:creationId xmlns:p14="http://schemas.microsoft.com/office/powerpoint/2010/main" val="73090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0666-0DBF-45E7-A39E-EABEE3808577}"/>
              </a:ext>
            </a:extLst>
          </p:cNvPr>
          <p:cNvSpPr>
            <a:spLocks noGrp="1"/>
          </p:cNvSpPr>
          <p:nvPr>
            <p:ph type="title"/>
          </p:nvPr>
        </p:nvSpPr>
        <p:spPr/>
        <p:txBody>
          <a:bodyPr/>
          <a:lstStyle/>
          <a:p>
            <a:r>
              <a:rPr lang="en-US" dirty="0"/>
              <a:t>Securing the server</a:t>
            </a:r>
          </a:p>
        </p:txBody>
      </p:sp>
      <p:pic>
        <p:nvPicPr>
          <p:cNvPr id="5" name="Content Placeholder 4">
            <a:extLst>
              <a:ext uri="{FF2B5EF4-FFF2-40B4-BE49-F238E27FC236}">
                <a16:creationId xmlns:a16="http://schemas.microsoft.com/office/drawing/2014/main" id="{A18A008F-55DD-41F4-8BF2-934B53A97E8E}"/>
              </a:ext>
            </a:extLst>
          </p:cNvPr>
          <p:cNvPicPr>
            <a:picLocks noGrp="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1886038"/>
            <a:ext cx="3861448" cy="2498095"/>
          </a:xfrm>
          <a:prstGeom prst="rect">
            <a:avLst/>
          </a:prstGeom>
          <a:noFill/>
        </p:spPr>
      </p:pic>
      <p:pic>
        <p:nvPicPr>
          <p:cNvPr id="6" name="Content Placeholder 5">
            <a:extLst>
              <a:ext uri="{FF2B5EF4-FFF2-40B4-BE49-F238E27FC236}">
                <a16:creationId xmlns:a16="http://schemas.microsoft.com/office/drawing/2014/main" id="{378010F0-D001-46A8-9437-80F1E6C9BC4C}"/>
              </a:ext>
            </a:extLst>
          </p:cNvPr>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717678" y="1886038"/>
            <a:ext cx="4754562" cy="3404635"/>
          </a:xfrm>
          <a:prstGeom prst="rect">
            <a:avLst/>
          </a:prstGeom>
          <a:noFill/>
        </p:spPr>
      </p:pic>
      <p:pic>
        <p:nvPicPr>
          <p:cNvPr id="7" name="Picture 6">
            <a:extLst>
              <a:ext uri="{FF2B5EF4-FFF2-40B4-BE49-F238E27FC236}">
                <a16:creationId xmlns:a16="http://schemas.microsoft.com/office/drawing/2014/main" id="{68D308A2-1BD8-4383-A00D-8CFB1ECBD49D}"/>
              </a:ext>
            </a:extLst>
          </p:cNvPr>
          <p:cNvPicPr>
            <a:picLocks noChangeAspect="1"/>
          </p:cNvPicPr>
          <p:nvPr/>
        </p:nvPicPr>
        <p:blipFill>
          <a:blip r:embed="rId5"/>
          <a:stretch>
            <a:fillRect/>
          </a:stretch>
        </p:blipFill>
        <p:spPr>
          <a:xfrm>
            <a:off x="7913584" y="2906486"/>
            <a:ext cx="4276334" cy="2571113"/>
          </a:xfrm>
          <a:prstGeom prst="rect">
            <a:avLst/>
          </a:prstGeom>
        </p:spPr>
      </p:pic>
      <p:pic>
        <p:nvPicPr>
          <p:cNvPr id="8" name="Picture 7">
            <a:extLst>
              <a:ext uri="{FF2B5EF4-FFF2-40B4-BE49-F238E27FC236}">
                <a16:creationId xmlns:a16="http://schemas.microsoft.com/office/drawing/2014/main" id="{D2D24AD6-5327-4EE6-AAB2-ABAC3B71CD16}"/>
              </a:ext>
            </a:extLst>
          </p:cNvPr>
          <p:cNvPicPr>
            <a:picLocks noChangeAspect="1"/>
          </p:cNvPicPr>
          <p:nvPr/>
        </p:nvPicPr>
        <p:blipFill>
          <a:blip r:embed="rId6"/>
          <a:stretch>
            <a:fillRect/>
          </a:stretch>
        </p:blipFill>
        <p:spPr>
          <a:xfrm>
            <a:off x="424608" y="4637350"/>
            <a:ext cx="2534004" cy="400106"/>
          </a:xfrm>
          <a:prstGeom prst="rect">
            <a:avLst/>
          </a:prstGeom>
        </p:spPr>
      </p:pic>
      <p:pic>
        <p:nvPicPr>
          <p:cNvPr id="9" name="Picture 8">
            <a:extLst>
              <a:ext uri="{FF2B5EF4-FFF2-40B4-BE49-F238E27FC236}">
                <a16:creationId xmlns:a16="http://schemas.microsoft.com/office/drawing/2014/main" id="{0FE49B90-3360-4EFC-BBBF-B3845F59F9D0}"/>
              </a:ext>
            </a:extLst>
          </p:cNvPr>
          <p:cNvPicPr>
            <a:picLocks noChangeAspect="1"/>
          </p:cNvPicPr>
          <p:nvPr/>
        </p:nvPicPr>
        <p:blipFill>
          <a:blip r:embed="rId7"/>
          <a:stretch>
            <a:fillRect/>
          </a:stretch>
        </p:blipFill>
        <p:spPr>
          <a:xfrm>
            <a:off x="4651521" y="5579674"/>
            <a:ext cx="2553056" cy="457264"/>
          </a:xfrm>
          <a:prstGeom prst="rect">
            <a:avLst/>
          </a:prstGeom>
        </p:spPr>
      </p:pic>
      <p:pic>
        <p:nvPicPr>
          <p:cNvPr id="10" name="Picture 9">
            <a:extLst>
              <a:ext uri="{FF2B5EF4-FFF2-40B4-BE49-F238E27FC236}">
                <a16:creationId xmlns:a16="http://schemas.microsoft.com/office/drawing/2014/main" id="{339409EE-BC0E-4E95-B1B0-4479612F0C61}"/>
              </a:ext>
            </a:extLst>
          </p:cNvPr>
          <p:cNvPicPr>
            <a:picLocks noChangeAspect="1"/>
          </p:cNvPicPr>
          <p:nvPr/>
        </p:nvPicPr>
        <p:blipFill>
          <a:blip r:embed="rId8"/>
          <a:stretch>
            <a:fillRect/>
          </a:stretch>
        </p:blipFill>
        <p:spPr>
          <a:xfrm>
            <a:off x="8613275" y="5701167"/>
            <a:ext cx="2876951" cy="438211"/>
          </a:xfrm>
          <a:prstGeom prst="rect">
            <a:avLst/>
          </a:prstGeom>
        </p:spPr>
      </p:pic>
    </p:spTree>
    <p:extLst>
      <p:ext uri="{BB962C8B-B14F-4D97-AF65-F5344CB8AC3E}">
        <p14:creationId xmlns:p14="http://schemas.microsoft.com/office/powerpoint/2010/main" val="2525494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5892-1639-48B9-BE01-37DC1E465ECA}"/>
              </a:ext>
            </a:extLst>
          </p:cNvPr>
          <p:cNvSpPr>
            <a:spLocks noGrp="1"/>
          </p:cNvSpPr>
          <p:nvPr>
            <p:ph type="title"/>
          </p:nvPr>
        </p:nvSpPr>
        <p:spPr/>
        <p:txBody>
          <a:bodyPr/>
          <a:lstStyle/>
          <a:p>
            <a:r>
              <a:rPr lang="en-US" dirty="0"/>
              <a:t>Securing the server</a:t>
            </a:r>
          </a:p>
        </p:txBody>
      </p:sp>
      <p:pic>
        <p:nvPicPr>
          <p:cNvPr id="5" name="Content Placeholder 4">
            <a:extLst>
              <a:ext uri="{FF2B5EF4-FFF2-40B4-BE49-F238E27FC236}">
                <a16:creationId xmlns:a16="http://schemas.microsoft.com/office/drawing/2014/main" id="{FE263ED2-7752-4A32-BF6C-626A2FE7CA65}"/>
              </a:ext>
            </a:extLst>
          </p:cNvPr>
          <p:cNvPicPr>
            <a:picLocks noGrp="1" noChangeAspect="1"/>
          </p:cNvPicPr>
          <p:nvPr>
            <p:ph sz="half" idx="1"/>
          </p:nvPr>
        </p:nvPicPr>
        <p:blipFill>
          <a:blip r:embed="rId3"/>
          <a:stretch>
            <a:fillRect/>
          </a:stretch>
        </p:blipFill>
        <p:spPr>
          <a:xfrm>
            <a:off x="401261" y="2145812"/>
            <a:ext cx="4365114" cy="2426418"/>
          </a:xfrm>
          <a:prstGeom prst="rect">
            <a:avLst/>
          </a:prstGeom>
        </p:spPr>
      </p:pic>
      <p:pic>
        <p:nvPicPr>
          <p:cNvPr id="6" name="Content Placeholder 5">
            <a:extLst>
              <a:ext uri="{FF2B5EF4-FFF2-40B4-BE49-F238E27FC236}">
                <a16:creationId xmlns:a16="http://schemas.microsoft.com/office/drawing/2014/main" id="{2F88C0A3-7EEF-4408-AF8C-D52C7AE07C46}"/>
              </a:ext>
            </a:extLst>
          </p:cNvPr>
          <p:cNvPicPr>
            <a:picLocks noGrp="1" noChangeAspect="1"/>
          </p:cNvPicPr>
          <p:nvPr>
            <p:ph sz="half" idx="2"/>
          </p:nvPr>
        </p:nvPicPr>
        <p:blipFill>
          <a:blip r:embed="rId4"/>
          <a:stretch>
            <a:fillRect/>
          </a:stretch>
        </p:blipFill>
        <p:spPr>
          <a:xfrm>
            <a:off x="6706799" y="2118448"/>
            <a:ext cx="4754562" cy="2621104"/>
          </a:xfrm>
          <a:prstGeom prst="rect">
            <a:avLst/>
          </a:prstGeom>
        </p:spPr>
      </p:pic>
      <p:pic>
        <p:nvPicPr>
          <p:cNvPr id="7" name="Picture 6">
            <a:extLst>
              <a:ext uri="{FF2B5EF4-FFF2-40B4-BE49-F238E27FC236}">
                <a16:creationId xmlns:a16="http://schemas.microsoft.com/office/drawing/2014/main" id="{5F1E61C6-9EE3-4F21-B8DA-D65847C0DB1D}"/>
              </a:ext>
            </a:extLst>
          </p:cNvPr>
          <p:cNvPicPr>
            <a:picLocks noChangeAspect="1"/>
          </p:cNvPicPr>
          <p:nvPr/>
        </p:nvPicPr>
        <p:blipFill>
          <a:blip r:embed="rId5"/>
          <a:stretch>
            <a:fillRect/>
          </a:stretch>
        </p:blipFill>
        <p:spPr>
          <a:xfrm>
            <a:off x="1202919" y="5048611"/>
            <a:ext cx="2838846" cy="381053"/>
          </a:xfrm>
          <a:prstGeom prst="rect">
            <a:avLst/>
          </a:prstGeom>
        </p:spPr>
      </p:pic>
      <p:pic>
        <p:nvPicPr>
          <p:cNvPr id="8" name="Picture 7">
            <a:extLst>
              <a:ext uri="{FF2B5EF4-FFF2-40B4-BE49-F238E27FC236}">
                <a16:creationId xmlns:a16="http://schemas.microsoft.com/office/drawing/2014/main" id="{D571DFE0-6566-4E6C-B7D3-35F2F1D40183}"/>
              </a:ext>
            </a:extLst>
          </p:cNvPr>
          <p:cNvPicPr>
            <a:picLocks noChangeAspect="1"/>
          </p:cNvPicPr>
          <p:nvPr/>
        </p:nvPicPr>
        <p:blipFill>
          <a:blip r:embed="rId6"/>
          <a:stretch>
            <a:fillRect/>
          </a:stretch>
        </p:blipFill>
        <p:spPr>
          <a:xfrm>
            <a:off x="7721815" y="5067273"/>
            <a:ext cx="2724530" cy="514422"/>
          </a:xfrm>
          <a:prstGeom prst="rect">
            <a:avLst/>
          </a:prstGeom>
        </p:spPr>
      </p:pic>
    </p:spTree>
    <p:extLst>
      <p:ext uri="{BB962C8B-B14F-4D97-AF65-F5344CB8AC3E}">
        <p14:creationId xmlns:p14="http://schemas.microsoft.com/office/powerpoint/2010/main" val="812385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164C20-0A19-4C28-B391-6F34105FDE1E}"/>
              </a:ext>
            </a:extLst>
          </p:cNvPr>
          <p:cNvSpPr>
            <a:spLocks noGrp="1"/>
          </p:cNvSpPr>
          <p:nvPr>
            <p:ph type="title"/>
          </p:nvPr>
        </p:nvSpPr>
        <p:spPr/>
        <p:txBody>
          <a:bodyPr/>
          <a:lstStyle/>
          <a:p>
            <a:r>
              <a:rPr lang="en-US" dirty="0"/>
              <a:t>Access Log for server </a:t>
            </a:r>
          </a:p>
        </p:txBody>
      </p:sp>
      <p:sp>
        <p:nvSpPr>
          <p:cNvPr id="5" name="Content Placeholder 4">
            <a:extLst>
              <a:ext uri="{FF2B5EF4-FFF2-40B4-BE49-F238E27FC236}">
                <a16:creationId xmlns:a16="http://schemas.microsoft.com/office/drawing/2014/main" id="{74F944B4-5B0A-4442-92D1-4127A6562064}"/>
              </a:ext>
            </a:extLst>
          </p:cNvPr>
          <p:cNvSpPr>
            <a:spLocks noGrp="1"/>
          </p:cNvSpPr>
          <p:nvPr>
            <p:ph sz="half" idx="1"/>
          </p:nvPr>
        </p:nvSpPr>
        <p:spPr>
          <a:xfrm>
            <a:off x="770339" y="2034762"/>
            <a:ext cx="4754880" cy="4206240"/>
          </a:xfrm>
        </p:spPr>
        <p:txBody>
          <a:bodyPr/>
          <a:lstStyle/>
          <a:p>
            <a:r>
              <a:rPr lang="en-US" sz="1800" dirty="0">
                <a:effectLst/>
                <a:latin typeface="Times New Roman" panose="02020603050405020304" pitchFamily="18" charset="0"/>
                <a:ea typeface="Calibri" panose="020F0502020204030204" pitchFamily="34" charset="0"/>
              </a:rPr>
              <a:t>When it comes to seeing who accesses the server apache already has a built-in log that keeps track of that. </a:t>
            </a:r>
          </a:p>
          <a:p>
            <a:pPr lvl="1"/>
            <a:r>
              <a:rPr lang="en-US" sz="1600" dirty="0">
                <a:effectLst/>
                <a:latin typeface="Times New Roman" panose="02020603050405020304" pitchFamily="18" charset="0"/>
                <a:ea typeface="Calibri" panose="020F0502020204030204" pitchFamily="34" charset="0"/>
              </a:rPr>
              <a:t>In Ubuntu Linux using the root I was able to view the logs /var/log/auth.log.1 </a:t>
            </a:r>
          </a:p>
          <a:p>
            <a:pPr lvl="1"/>
            <a:r>
              <a:rPr lang="en-US" sz="1600" dirty="0">
                <a:latin typeface="Times New Roman" panose="02020603050405020304" pitchFamily="18" charset="0"/>
                <a:ea typeface="Calibri" panose="020F0502020204030204" pitchFamily="34" charset="0"/>
              </a:rPr>
              <a:t>It </a:t>
            </a:r>
            <a:r>
              <a:rPr lang="en-US" sz="1600" dirty="0">
                <a:effectLst/>
                <a:latin typeface="Times New Roman" panose="02020603050405020304" pitchFamily="18" charset="0"/>
                <a:ea typeface="Calibri" panose="020F0502020204030204" pitchFamily="34" charset="0"/>
              </a:rPr>
              <a:t>has entries of the users who have accessed the server </a:t>
            </a:r>
            <a:endParaRPr lang="en-US" dirty="0"/>
          </a:p>
        </p:txBody>
      </p:sp>
      <p:pic>
        <p:nvPicPr>
          <p:cNvPr id="2" name="Content Placeholder 1">
            <a:extLst>
              <a:ext uri="{FF2B5EF4-FFF2-40B4-BE49-F238E27FC236}">
                <a16:creationId xmlns:a16="http://schemas.microsoft.com/office/drawing/2014/main" id="{BBCA08F8-A244-4438-A442-5755D16EB70E}"/>
              </a:ext>
            </a:extLst>
          </p:cNvPr>
          <p:cNvPicPr>
            <a:picLocks noGrp="1" noChangeAspect="1"/>
          </p:cNvPicPr>
          <p:nvPr>
            <p:ph sz="half" idx="2"/>
          </p:nvPr>
        </p:nvPicPr>
        <p:blipFill>
          <a:blip r:embed="rId2"/>
          <a:stretch>
            <a:fillRect/>
          </a:stretch>
        </p:blipFill>
        <p:spPr>
          <a:xfrm>
            <a:off x="5606707" y="2271084"/>
            <a:ext cx="6250968" cy="3010042"/>
          </a:xfrm>
          <a:prstGeom prst="rect">
            <a:avLst/>
          </a:prstGeom>
        </p:spPr>
      </p:pic>
      <p:pic>
        <p:nvPicPr>
          <p:cNvPr id="3" name="Picture 2">
            <a:extLst>
              <a:ext uri="{FF2B5EF4-FFF2-40B4-BE49-F238E27FC236}">
                <a16:creationId xmlns:a16="http://schemas.microsoft.com/office/drawing/2014/main" id="{1DEA2F06-76AE-4A52-9CB8-5700D6803AB8}"/>
              </a:ext>
            </a:extLst>
          </p:cNvPr>
          <p:cNvPicPr>
            <a:picLocks noChangeAspect="1"/>
          </p:cNvPicPr>
          <p:nvPr/>
        </p:nvPicPr>
        <p:blipFill>
          <a:blip r:embed="rId3"/>
          <a:stretch>
            <a:fillRect/>
          </a:stretch>
        </p:blipFill>
        <p:spPr>
          <a:xfrm>
            <a:off x="7198452" y="5568747"/>
            <a:ext cx="3067478" cy="381053"/>
          </a:xfrm>
          <a:prstGeom prst="rect">
            <a:avLst/>
          </a:prstGeom>
        </p:spPr>
      </p:pic>
    </p:spTree>
    <p:extLst>
      <p:ext uri="{BB962C8B-B14F-4D97-AF65-F5344CB8AC3E}">
        <p14:creationId xmlns:p14="http://schemas.microsoft.com/office/powerpoint/2010/main" val="4072067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Bad login attempts</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479394" y="2011680"/>
            <a:ext cx="5289097" cy="4206240"/>
          </a:xfrm>
        </p:spPr>
        <p:txBody>
          <a:bodyPr>
            <a:normAutofit/>
          </a:bodyPr>
          <a:lstStyle/>
          <a:p>
            <a:r>
              <a:rPr lang="en-US" sz="1800" dirty="0">
                <a:latin typeface="Times New Roman" panose="02020603050405020304" pitchFamily="18" charset="0"/>
                <a:cs typeface="Times New Roman" panose="02020603050405020304" pitchFamily="18" charset="0"/>
              </a:rPr>
              <a:t>For bad logins, a Pam file is used that test the authentication of the user (See image 8). </a:t>
            </a:r>
            <a:r>
              <a:rPr lang="en-US" sz="1600" dirty="0">
                <a:latin typeface="Times New Roman" panose="02020603050405020304" pitchFamily="18" charset="0"/>
                <a:ea typeface="Calibri" panose="020F0502020204030204" pitchFamily="34" charset="0"/>
              </a:rPr>
              <a:t>I</a:t>
            </a:r>
            <a:r>
              <a:rPr lang="en-US" sz="1600" dirty="0">
                <a:effectLst/>
                <a:latin typeface="Times New Roman" panose="02020603050405020304" pitchFamily="18" charset="0"/>
                <a:ea typeface="Calibri" panose="020F0502020204030204" pitchFamily="34" charset="0"/>
              </a:rPr>
              <a:t>t points to a bash script that creates an email and sends the email to a specific email address when the user has authentication failure when logging into the server (See image 9).</a:t>
            </a:r>
          </a:p>
          <a:p>
            <a:pPr lvl="1"/>
            <a:r>
              <a:rPr lang="en-US" sz="1600" dirty="0">
                <a:effectLst/>
                <a:latin typeface="Times New Roman" panose="02020603050405020304" pitchFamily="18" charset="0"/>
                <a:ea typeface="Calibri" panose="020F0502020204030204" pitchFamily="34" charset="0"/>
              </a:rPr>
              <a:t>I set up an email account with Gmail that is used for the purpose of receiving emails for bad login attempts and Nagios notifications. </a:t>
            </a:r>
          </a:p>
          <a:p>
            <a:pPr lvl="1"/>
            <a:r>
              <a:rPr lang="en-US" sz="1600" dirty="0">
                <a:effectLst/>
                <a:latin typeface="Times New Roman" panose="02020603050405020304" pitchFamily="18" charset="0"/>
                <a:ea typeface="Calibri" panose="020F0502020204030204" pitchFamily="34" charset="0"/>
              </a:rPr>
              <a:t>The email consists of a little detail such as date and time plus the name of the user attempting to gain access (See image 10).</a:t>
            </a:r>
          </a:p>
          <a:p>
            <a:pPr lvl="1"/>
            <a:endParaRPr lang="en-US" sz="1600" dirty="0"/>
          </a:p>
        </p:txBody>
      </p:sp>
      <p:pic>
        <p:nvPicPr>
          <p:cNvPr id="5" name="Content Placeholder 4">
            <a:extLst>
              <a:ext uri="{FF2B5EF4-FFF2-40B4-BE49-F238E27FC236}">
                <a16:creationId xmlns:a16="http://schemas.microsoft.com/office/drawing/2014/main" id="{7CE65E99-56C7-45BD-A67B-E08EEDBB26BB}"/>
              </a:ext>
            </a:extLst>
          </p:cNvPr>
          <p:cNvPicPr>
            <a:picLocks noGrp="1" noChangeAspect="1"/>
          </p:cNvPicPr>
          <p:nvPr>
            <p:ph sz="half" idx="2"/>
          </p:nvPr>
        </p:nvPicPr>
        <p:blipFill>
          <a:blip r:embed="rId2"/>
          <a:stretch>
            <a:fillRect/>
          </a:stretch>
        </p:blipFill>
        <p:spPr>
          <a:xfrm>
            <a:off x="6363267" y="2011680"/>
            <a:ext cx="4754562" cy="931406"/>
          </a:xfrm>
          <a:prstGeom prst="rect">
            <a:avLst/>
          </a:prstGeom>
        </p:spPr>
      </p:pic>
      <p:pic>
        <p:nvPicPr>
          <p:cNvPr id="7" name="Picture 6">
            <a:extLst>
              <a:ext uri="{FF2B5EF4-FFF2-40B4-BE49-F238E27FC236}">
                <a16:creationId xmlns:a16="http://schemas.microsoft.com/office/drawing/2014/main" id="{79911E0F-6D33-4405-BCD8-E24D084578C7}"/>
              </a:ext>
            </a:extLst>
          </p:cNvPr>
          <p:cNvPicPr>
            <a:picLocks noChangeAspect="1"/>
          </p:cNvPicPr>
          <p:nvPr/>
        </p:nvPicPr>
        <p:blipFill>
          <a:blip r:embed="rId3"/>
          <a:stretch>
            <a:fillRect/>
          </a:stretch>
        </p:blipFill>
        <p:spPr>
          <a:xfrm>
            <a:off x="5768491" y="3619030"/>
            <a:ext cx="5944115" cy="1304657"/>
          </a:xfrm>
          <a:prstGeom prst="rect">
            <a:avLst/>
          </a:prstGeom>
        </p:spPr>
      </p:pic>
      <p:pic>
        <p:nvPicPr>
          <p:cNvPr id="8" name="Picture 7">
            <a:extLst>
              <a:ext uri="{FF2B5EF4-FFF2-40B4-BE49-F238E27FC236}">
                <a16:creationId xmlns:a16="http://schemas.microsoft.com/office/drawing/2014/main" id="{708F6CF1-8E88-4C2F-87A5-E26B6DA4F4B8}"/>
              </a:ext>
            </a:extLst>
          </p:cNvPr>
          <p:cNvPicPr>
            <a:picLocks noChangeAspect="1"/>
          </p:cNvPicPr>
          <p:nvPr/>
        </p:nvPicPr>
        <p:blipFill>
          <a:blip r:embed="rId4"/>
          <a:stretch>
            <a:fillRect/>
          </a:stretch>
        </p:blipFill>
        <p:spPr>
          <a:xfrm>
            <a:off x="6971189" y="5122717"/>
            <a:ext cx="3277057" cy="438211"/>
          </a:xfrm>
          <a:prstGeom prst="rect">
            <a:avLst/>
          </a:prstGeom>
        </p:spPr>
      </p:pic>
      <p:pic>
        <p:nvPicPr>
          <p:cNvPr id="9" name="Picture 8">
            <a:extLst>
              <a:ext uri="{FF2B5EF4-FFF2-40B4-BE49-F238E27FC236}">
                <a16:creationId xmlns:a16="http://schemas.microsoft.com/office/drawing/2014/main" id="{49972FEB-3038-4780-AFCE-8D4A2DAB9903}"/>
              </a:ext>
            </a:extLst>
          </p:cNvPr>
          <p:cNvPicPr>
            <a:picLocks noChangeAspect="1"/>
          </p:cNvPicPr>
          <p:nvPr/>
        </p:nvPicPr>
        <p:blipFill>
          <a:blip r:embed="rId5"/>
          <a:stretch>
            <a:fillRect/>
          </a:stretch>
        </p:blipFill>
        <p:spPr>
          <a:xfrm>
            <a:off x="7066451" y="3066999"/>
            <a:ext cx="3086531" cy="362001"/>
          </a:xfrm>
          <a:prstGeom prst="rect">
            <a:avLst/>
          </a:prstGeom>
        </p:spPr>
      </p:pic>
    </p:spTree>
    <p:extLst>
      <p:ext uri="{BB962C8B-B14F-4D97-AF65-F5344CB8AC3E}">
        <p14:creationId xmlns:p14="http://schemas.microsoft.com/office/powerpoint/2010/main" val="2987233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AE73-E906-4A56-83B4-9612EFA78394}"/>
              </a:ext>
            </a:extLst>
          </p:cNvPr>
          <p:cNvSpPr>
            <a:spLocks noGrp="1"/>
          </p:cNvSpPr>
          <p:nvPr>
            <p:ph type="title"/>
          </p:nvPr>
        </p:nvSpPr>
        <p:spPr/>
        <p:txBody>
          <a:bodyPr/>
          <a:lstStyle/>
          <a:p>
            <a:r>
              <a:rPr lang="en-US" dirty="0"/>
              <a:t>Bad login Attempts</a:t>
            </a:r>
          </a:p>
        </p:txBody>
      </p:sp>
      <p:pic>
        <p:nvPicPr>
          <p:cNvPr id="6" name="Content Placeholder 5">
            <a:extLst>
              <a:ext uri="{FF2B5EF4-FFF2-40B4-BE49-F238E27FC236}">
                <a16:creationId xmlns:a16="http://schemas.microsoft.com/office/drawing/2014/main" id="{4CB93174-6B5D-48E6-B027-4BAE40D23FB1}"/>
              </a:ext>
            </a:extLst>
          </p:cNvPr>
          <p:cNvPicPr>
            <a:picLocks noGrp="1" noChangeAspect="1"/>
          </p:cNvPicPr>
          <p:nvPr>
            <p:ph sz="half" idx="1"/>
          </p:nvPr>
        </p:nvPicPr>
        <p:blipFill>
          <a:blip r:embed="rId2"/>
          <a:stretch>
            <a:fillRect/>
          </a:stretch>
        </p:blipFill>
        <p:spPr>
          <a:xfrm>
            <a:off x="3077139" y="2127379"/>
            <a:ext cx="6393097" cy="3293022"/>
          </a:xfrm>
          <a:prstGeom prst="rect">
            <a:avLst/>
          </a:prstGeom>
        </p:spPr>
      </p:pic>
      <p:pic>
        <p:nvPicPr>
          <p:cNvPr id="7" name="Picture 6">
            <a:extLst>
              <a:ext uri="{FF2B5EF4-FFF2-40B4-BE49-F238E27FC236}">
                <a16:creationId xmlns:a16="http://schemas.microsoft.com/office/drawing/2014/main" id="{509045D5-3C59-453B-9A8D-82732EDB7A6E}"/>
              </a:ext>
            </a:extLst>
          </p:cNvPr>
          <p:cNvPicPr>
            <a:picLocks noChangeAspect="1"/>
          </p:cNvPicPr>
          <p:nvPr/>
        </p:nvPicPr>
        <p:blipFill>
          <a:blip r:embed="rId3"/>
          <a:stretch>
            <a:fillRect/>
          </a:stretch>
        </p:blipFill>
        <p:spPr>
          <a:xfrm>
            <a:off x="4679840" y="5754844"/>
            <a:ext cx="3429479" cy="342948"/>
          </a:xfrm>
          <a:prstGeom prst="rect">
            <a:avLst/>
          </a:prstGeom>
        </p:spPr>
      </p:pic>
    </p:spTree>
    <p:extLst>
      <p:ext uri="{BB962C8B-B14F-4D97-AF65-F5344CB8AC3E}">
        <p14:creationId xmlns:p14="http://schemas.microsoft.com/office/powerpoint/2010/main" val="190991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Password management of server</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186431" y="2011680"/>
            <a:ext cx="5773793" cy="4206240"/>
          </a:xfrm>
        </p:spPr>
        <p:txBody>
          <a:bodyPr>
            <a:normAutofit/>
          </a:bodyPr>
          <a:lstStyle/>
          <a:p>
            <a:r>
              <a:rPr lang="en-US" sz="1800" dirty="0">
                <a:effectLst/>
                <a:latin typeface="Times New Roman" panose="02020603050405020304" pitchFamily="18" charset="0"/>
                <a:ea typeface="Calibri" panose="020F0502020204030204" pitchFamily="34" charset="0"/>
              </a:rPr>
              <a:t>For the password management on the server there are two things I did to accomplish that goal. </a:t>
            </a:r>
          </a:p>
          <a:p>
            <a:pPr lvl="1"/>
            <a:r>
              <a:rPr lang="en-US" sz="1600" dirty="0">
                <a:effectLst/>
                <a:latin typeface="Times New Roman" panose="02020603050405020304" pitchFamily="18" charset="0"/>
                <a:ea typeface="Calibri" panose="020F0502020204030204" pitchFamily="34" charset="0"/>
              </a:rPr>
              <a:t>One was making an access control policy that had a detailed overview for OS, Nagios, and MySQL users. </a:t>
            </a:r>
          </a:p>
          <a:p>
            <a:pPr lvl="2"/>
            <a:r>
              <a:rPr lang="en-US" sz="1400" dirty="0">
                <a:effectLst/>
                <a:latin typeface="Times New Roman" panose="02020603050405020304" pitchFamily="18" charset="0"/>
                <a:ea typeface="Calibri" panose="020F0502020204030204" pitchFamily="34" charset="0"/>
              </a:rPr>
              <a:t>In this document it has a policy regarding passwords including complexity, expiration, and length of the password (See image 11). </a:t>
            </a:r>
          </a:p>
          <a:p>
            <a:pPr lvl="2"/>
            <a:r>
              <a:rPr lang="en-US" sz="1400" dirty="0">
                <a:effectLst/>
                <a:latin typeface="Times New Roman" panose="02020603050405020304" pitchFamily="18" charset="0"/>
                <a:ea typeface="Calibri" panose="020F0502020204030204" pitchFamily="34" charset="0"/>
              </a:rPr>
              <a:t>This policy also has a list of the users with the roles they are assigned and when their password was last changed (See image 12). </a:t>
            </a:r>
          </a:p>
          <a:p>
            <a:pPr lvl="2"/>
            <a:r>
              <a:rPr lang="en-US" sz="1400" dirty="0">
                <a:effectLst/>
                <a:latin typeface="Times New Roman" panose="02020603050405020304" pitchFamily="18" charset="0"/>
                <a:ea typeface="Calibri" panose="020F0502020204030204" pitchFamily="34" charset="0"/>
              </a:rPr>
              <a:t>It also gives a separation of duties list; this can be helpful later when I am not the only user (See image 13).</a:t>
            </a:r>
          </a:p>
          <a:p>
            <a:pPr lvl="1"/>
            <a:r>
              <a:rPr lang="en-US" sz="1600" dirty="0">
                <a:effectLst/>
                <a:latin typeface="Times New Roman" panose="02020603050405020304" pitchFamily="18" charset="0"/>
                <a:ea typeface="Calibri" panose="020F0502020204030204" pitchFamily="34" charset="0"/>
              </a:rPr>
              <a:t>In addition to this access control policy, I am using KeePass to store the passwords and keeping track of password expiration (See image 14)</a:t>
            </a:r>
            <a:endParaRPr lang="en-US" sz="1600" dirty="0"/>
          </a:p>
        </p:txBody>
      </p:sp>
      <p:pic>
        <p:nvPicPr>
          <p:cNvPr id="5" name="Content Placeholder 4">
            <a:extLst>
              <a:ext uri="{FF2B5EF4-FFF2-40B4-BE49-F238E27FC236}">
                <a16:creationId xmlns:a16="http://schemas.microsoft.com/office/drawing/2014/main" id="{B82AACB5-1E89-4856-8E00-E1C4CE330A40}"/>
              </a:ext>
            </a:extLst>
          </p:cNvPr>
          <p:cNvPicPr>
            <a:picLocks noGrp="1" noChangeAspect="1"/>
          </p:cNvPicPr>
          <p:nvPr>
            <p:ph sz="half" idx="2"/>
          </p:nvPr>
        </p:nvPicPr>
        <p:blipFill>
          <a:blip r:embed="rId2"/>
          <a:stretch>
            <a:fillRect/>
          </a:stretch>
        </p:blipFill>
        <p:spPr>
          <a:xfrm>
            <a:off x="6426247" y="2011680"/>
            <a:ext cx="4754562" cy="1487324"/>
          </a:xfrm>
          <a:prstGeom prst="rect">
            <a:avLst/>
          </a:prstGeom>
        </p:spPr>
      </p:pic>
      <p:pic>
        <p:nvPicPr>
          <p:cNvPr id="6" name="Picture 5">
            <a:extLst>
              <a:ext uri="{FF2B5EF4-FFF2-40B4-BE49-F238E27FC236}">
                <a16:creationId xmlns:a16="http://schemas.microsoft.com/office/drawing/2014/main" id="{FF2C38B9-DE4B-4380-B8B8-A7E6B15DA190}"/>
              </a:ext>
            </a:extLst>
          </p:cNvPr>
          <p:cNvPicPr>
            <a:picLocks noChangeAspect="1"/>
          </p:cNvPicPr>
          <p:nvPr/>
        </p:nvPicPr>
        <p:blipFill>
          <a:blip r:embed="rId3"/>
          <a:stretch>
            <a:fillRect/>
          </a:stretch>
        </p:blipFill>
        <p:spPr>
          <a:xfrm>
            <a:off x="7012578" y="3630946"/>
            <a:ext cx="3581900" cy="323895"/>
          </a:xfrm>
          <a:prstGeom prst="rect">
            <a:avLst/>
          </a:prstGeom>
        </p:spPr>
      </p:pic>
      <p:pic>
        <p:nvPicPr>
          <p:cNvPr id="7" name="Picture 6">
            <a:extLst>
              <a:ext uri="{FF2B5EF4-FFF2-40B4-BE49-F238E27FC236}">
                <a16:creationId xmlns:a16="http://schemas.microsoft.com/office/drawing/2014/main" id="{E347B4AE-B813-489B-AAA8-283369527772}"/>
              </a:ext>
            </a:extLst>
          </p:cNvPr>
          <p:cNvPicPr>
            <a:picLocks noChangeAspect="1"/>
          </p:cNvPicPr>
          <p:nvPr/>
        </p:nvPicPr>
        <p:blipFill>
          <a:blip r:embed="rId4"/>
          <a:stretch>
            <a:fillRect/>
          </a:stretch>
        </p:blipFill>
        <p:spPr>
          <a:xfrm>
            <a:off x="6162934" y="4234216"/>
            <a:ext cx="5669771" cy="1804572"/>
          </a:xfrm>
          <a:prstGeom prst="rect">
            <a:avLst/>
          </a:prstGeom>
        </p:spPr>
      </p:pic>
      <p:pic>
        <p:nvPicPr>
          <p:cNvPr id="8" name="Picture 7">
            <a:extLst>
              <a:ext uri="{FF2B5EF4-FFF2-40B4-BE49-F238E27FC236}">
                <a16:creationId xmlns:a16="http://schemas.microsoft.com/office/drawing/2014/main" id="{BA3A1338-5C0D-4ACA-83BC-7C5176EDC95A}"/>
              </a:ext>
            </a:extLst>
          </p:cNvPr>
          <p:cNvPicPr>
            <a:picLocks noChangeAspect="1"/>
          </p:cNvPicPr>
          <p:nvPr/>
        </p:nvPicPr>
        <p:blipFill>
          <a:blip r:embed="rId5"/>
          <a:stretch>
            <a:fillRect/>
          </a:stretch>
        </p:blipFill>
        <p:spPr>
          <a:xfrm>
            <a:off x="7511711" y="6157963"/>
            <a:ext cx="2972215" cy="476316"/>
          </a:xfrm>
          <a:prstGeom prst="rect">
            <a:avLst/>
          </a:prstGeom>
        </p:spPr>
      </p:pic>
    </p:spTree>
    <p:extLst>
      <p:ext uri="{BB962C8B-B14F-4D97-AF65-F5344CB8AC3E}">
        <p14:creationId xmlns:p14="http://schemas.microsoft.com/office/powerpoint/2010/main" val="4095077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1"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15C3E-F4E2-41D9-9A84-87A153DC0CA3}"/>
              </a:ext>
            </a:extLst>
          </p:cNvPr>
          <p:cNvSpPr>
            <a:spLocks noGrp="1"/>
          </p:cNvSpPr>
          <p:nvPr>
            <p:ph type="title"/>
          </p:nvPr>
        </p:nvSpPr>
        <p:spPr>
          <a:xfrm>
            <a:off x="365759" y="1693334"/>
            <a:ext cx="8821199" cy="3471334"/>
          </a:xfrm>
        </p:spPr>
        <p:txBody>
          <a:bodyPr vert="horz" lIns="91440" tIns="45720" rIns="91440" bIns="45720" rtlCol="0" anchor="ctr">
            <a:normAutofit/>
          </a:bodyPr>
          <a:lstStyle/>
          <a:p>
            <a:pPr>
              <a:lnSpc>
                <a:spcPct val="80000"/>
              </a:lnSpc>
            </a:pPr>
            <a:r>
              <a:rPr lang="en-US" sz="8000" spc="150" dirty="0"/>
              <a:t>Research &amp; Background</a:t>
            </a:r>
          </a:p>
        </p:txBody>
      </p:sp>
    </p:spTree>
    <p:extLst>
      <p:ext uri="{BB962C8B-B14F-4D97-AF65-F5344CB8AC3E}">
        <p14:creationId xmlns:p14="http://schemas.microsoft.com/office/powerpoint/2010/main" val="494683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Password management of server</a:t>
            </a:r>
          </a:p>
        </p:txBody>
      </p:sp>
      <p:pic>
        <p:nvPicPr>
          <p:cNvPr id="10" name="Content Placeholder 9">
            <a:extLst>
              <a:ext uri="{FF2B5EF4-FFF2-40B4-BE49-F238E27FC236}">
                <a16:creationId xmlns:a16="http://schemas.microsoft.com/office/drawing/2014/main" id="{0B5D2B5F-1438-44EE-B497-99037D42976C}"/>
              </a:ext>
            </a:extLst>
          </p:cNvPr>
          <p:cNvPicPr>
            <a:picLocks noGrp="1" noChangeAspect="1"/>
          </p:cNvPicPr>
          <p:nvPr>
            <p:ph sz="half" idx="1"/>
          </p:nvPr>
        </p:nvPicPr>
        <p:blipFill>
          <a:blip r:embed="rId2"/>
          <a:stretch>
            <a:fillRect/>
          </a:stretch>
        </p:blipFill>
        <p:spPr>
          <a:xfrm>
            <a:off x="321222" y="2910844"/>
            <a:ext cx="5773737" cy="1036311"/>
          </a:xfrm>
          <a:prstGeom prst="rect">
            <a:avLst/>
          </a:prstGeom>
        </p:spPr>
      </p:pic>
      <p:pic>
        <p:nvPicPr>
          <p:cNvPr id="12" name="Content Placeholder 11">
            <a:extLst>
              <a:ext uri="{FF2B5EF4-FFF2-40B4-BE49-F238E27FC236}">
                <a16:creationId xmlns:a16="http://schemas.microsoft.com/office/drawing/2014/main" id="{C4AB2791-AA73-43D3-854B-9EDCB2D9EE3A}"/>
              </a:ext>
            </a:extLst>
          </p:cNvPr>
          <p:cNvPicPr>
            <a:picLocks noGrp="1" noChangeAspect="1"/>
          </p:cNvPicPr>
          <p:nvPr>
            <p:ph sz="half" idx="2"/>
          </p:nvPr>
        </p:nvPicPr>
        <p:blipFill>
          <a:blip r:embed="rId3"/>
          <a:stretch>
            <a:fillRect/>
          </a:stretch>
        </p:blipFill>
        <p:spPr>
          <a:xfrm>
            <a:off x="6893477" y="2179062"/>
            <a:ext cx="4754562" cy="2499876"/>
          </a:xfrm>
          <a:prstGeom prst="rect">
            <a:avLst/>
          </a:prstGeom>
        </p:spPr>
      </p:pic>
      <p:pic>
        <p:nvPicPr>
          <p:cNvPr id="11" name="Picture 10">
            <a:extLst>
              <a:ext uri="{FF2B5EF4-FFF2-40B4-BE49-F238E27FC236}">
                <a16:creationId xmlns:a16="http://schemas.microsoft.com/office/drawing/2014/main" id="{AA05EE7C-D130-4A16-8D70-A93D6B595B93}"/>
              </a:ext>
            </a:extLst>
          </p:cNvPr>
          <p:cNvPicPr>
            <a:picLocks noChangeAspect="1"/>
          </p:cNvPicPr>
          <p:nvPr/>
        </p:nvPicPr>
        <p:blipFill>
          <a:blip r:embed="rId4"/>
          <a:stretch>
            <a:fillRect/>
          </a:stretch>
        </p:blipFill>
        <p:spPr>
          <a:xfrm>
            <a:off x="1705669" y="4526516"/>
            <a:ext cx="2743583" cy="304843"/>
          </a:xfrm>
          <a:prstGeom prst="rect">
            <a:avLst/>
          </a:prstGeom>
        </p:spPr>
      </p:pic>
      <p:pic>
        <p:nvPicPr>
          <p:cNvPr id="13" name="Picture 12">
            <a:extLst>
              <a:ext uri="{FF2B5EF4-FFF2-40B4-BE49-F238E27FC236}">
                <a16:creationId xmlns:a16="http://schemas.microsoft.com/office/drawing/2014/main" id="{867A784E-19DE-4DDB-8163-21DA8CE178FD}"/>
              </a:ext>
            </a:extLst>
          </p:cNvPr>
          <p:cNvPicPr>
            <a:picLocks noChangeAspect="1"/>
          </p:cNvPicPr>
          <p:nvPr/>
        </p:nvPicPr>
        <p:blipFill>
          <a:blip r:embed="rId5"/>
          <a:stretch>
            <a:fillRect/>
          </a:stretch>
        </p:blipFill>
        <p:spPr>
          <a:xfrm>
            <a:off x="7218290" y="5065064"/>
            <a:ext cx="4286848" cy="323895"/>
          </a:xfrm>
          <a:prstGeom prst="rect">
            <a:avLst/>
          </a:prstGeom>
        </p:spPr>
      </p:pic>
    </p:spTree>
    <p:extLst>
      <p:ext uri="{BB962C8B-B14F-4D97-AF65-F5344CB8AC3E}">
        <p14:creationId xmlns:p14="http://schemas.microsoft.com/office/powerpoint/2010/main" val="3836425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Other basic hardening practices for server</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319596" y="2011679"/>
            <a:ext cx="5642014" cy="4415753"/>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last three task for security of the server was implementing a firewall, using antivirus software, and keeping software up to date.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 implementing a firewall, I used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ufw</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since it is open-source, and it is the only firewall I have ever used/installed on a Ubuntu Linux system.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With the firewall implemented I created a list of allowable port numbers to restrict the ports with access (See image 15).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 did not use any antivirus software because I personally do not trust free versions of the software. I personally do not like  I would prefer to have a more well-known antivirus program that big businesses use to prevent possible trojan attacks. </a:t>
            </a:r>
          </a:p>
          <a:p>
            <a:pPr lvl="1"/>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With the updating of software, I do not have any automated updated occurring but every time I log into the virtual machine, I am using the command line to make sure that if there are new updates they are being applied.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a:extLst>
              <a:ext uri="{FF2B5EF4-FFF2-40B4-BE49-F238E27FC236}">
                <a16:creationId xmlns:a16="http://schemas.microsoft.com/office/drawing/2014/main" id="{12825FE7-7F6D-492B-880F-FF9D083A47AB}"/>
              </a:ext>
            </a:extLst>
          </p:cNvPr>
          <p:cNvPicPr>
            <a:picLocks noGrp="1" noChangeAspect="1"/>
          </p:cNvPicPr>
          <p:nvPr>
            <p:ph sz="half" idx="2"/>
          </p:nvPr>
        </p:nvPicPr>
        <p:blipFill>
          <a:blip r:embed="rId3"/>
          <a:stretch>
            <a:fillRect/>
          </a:stretch>
        </p:blipFill>
        <p:spPr>
          <a:xfrm>
            <a:off x="6572308" y="2106890"/>
            <a:ext cx="4657748" cy="3145809"/>
          </a:xfrm>
          <a:prstGeom prst="rect">
            <a:avLst/>
          </a:prstGeom>
        </p:spPr>
      </p:pic>
      <p:pic>
        <p:nvPicPr>
          <p:cNvPr id="6" name="Picture 5">
            <a:extLst>
              <a:ext uri="{FF2B5EF4-FFF2-40B4-BE49-F238E27FC236}">
                <a16:creationId xmlns:a16="http://schemas.microsoft.com/office/drawing/2014/main" id="{48037313-24E8-42C2-8C78-B6FE6196865B}"/>
              </a:ext>
            </a:extLst>
          </p:cNvPr>
          <p:cNvPicPr>
            <a:picLocks noChangeAspect="1"/>
          </p:cNvPicPr>
          <p:nvPr/>
        </p:nvPicPr>
        <p:blipFill>
          <a:blip r:embed="rId4"/>
          <a:stretch>
            <a:fillRect/>
          </a:stretch>
        </p:blipFill>
        <p:spPr>
          <a:xfrm>
            <a:off x="6662494" y="5566653"/>
            <a:ext cx="4477375" cy="495369"/>
          </a:xfrm>
          <a:prstGeom prst="rect">
            <a:avLst/>
          </a:prstGeom>
        </p:spPr>
      </p:pic>
    </p:spTree>
    <p:extLst>
      <p:ext uri="{BB962C8B-B14F-4D97-AF65-F5344CB8AC3E}">
        <p14:creationId xmlns:p14="http://schemas.microsoft.com/office/powerpoint/2010/main" val="4001372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Database basic hardening</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292963" y="2025884"/>
            <a:ext cx="5400931" cy="4547940"/>
          </a:xfrm>
        </p:spPr>
        <p:txBody>
          <a:bodyPr>
            <a:normAutofit/>
          </a:bodyPr>
          <a:lstStyle/>
          <a:p>
            <a:r>
              <a:rPr lang="en-US" sz="1800" dirty="0">
                <a:effectLst/>
                <a:latin typeface="Times New Roman" panose="02020603050405020304" pitchFamily="18" charset="0"/>
                <a:ea typeface="Calibri" panose="020F0502020204030204" pitchFamily="34" charset="0"/>
              </a:rPr>
              <a:t>I decided to use MySQL because I am most familiar with how it works. </a:t>
            </a:r>
          </a:p>
          <a:p>
            <a:pPr lvl="1"/>
            <a:r>
              <a:rPr lang="en-US" sz="1600" dirty="0">
                <a:effectLst/>
                <a:latin typeface="Times New Roman" panose="02020603050405020304" pitchFamily="18" charset="0"/>
                <a:ea typeface="Calibri" panose="020F0502020204030204" pitchFamily="34" charset="0"/>
              </a:rPr>
              <a:t>Again, the book </a:t>
            </a:r>
            <a:r>
              <a:rPr lang="en-US" sz="1600" i="1" dirty="0">
                <a:effectLst/>
                <a:latin typeface="Times New Roman" panose="02020603050405020304" pitchFamily="18" charset="0"/>
                <a:ea typeface="Calibri" panose="020F0502020204030204" pitchFamily="34" charset="0"/>
              </a:rPr>
              <a:t>Effortless E-Commerce with PHP and MySQL </a:t>
            </a:r>
            <a:r>
              <a:rPr lang="en-US" sz="1600" dirty="0">
                <a:effectLst/>
                <a:latin typeface="Times New Roman" panose="02020603050405020304" pitchFamily="18" charset="0"/>
                <a:ea typeface="Calibri" panose="020F0502020204030204" pitchFamily="34" charset="0"/>
              </a:rPr>
              <a:t>second edition by Larry Ullman gave good starting points on basic hardening practices for a database. </a:t>
            </a:r>
          </a:p>
          <a:p>
            <a:pPr lvl="2"/>
            <a:r>
              <a:rPr lang="en-US" sz="1400" dirty="0">
                <a:effectLst/>
                <a:latin typeface="Times New Roman" panose="02020603050405020304" pitchFamily="18" charset="0"/>
                <a:ea typeface="Calibri" panose="020F0502020204030204" pitchFamily="34" charset="0"/>
              </a:rPr>
              <a:t>These are creating unique/secure usernames with unique secure password</a:t>
            </a:r>
          </a:p>
          <a:p>
            <a:pPr lvl="2"/>
            <a:r>
              <a:rPr lang="en-US" sz="1400" dirty="0">
                <a:effectLst/>
                <a:latin typeface="Times New Roman" panose="02020603050405020304" pitchFamily="18" charset="0"/>
                <a:ea typeface="Calibri" panose="020F0502020204030204" pitchFamily="34" charset="0"/>
              </a:rPr>
              <a:t>change passwords regularly </a:t>
            </a:r>
          </a:p>
          <a:p>
            <a:pPr lvl="2"/>
            <a:r>
              <a:rPr lang="en-US" sz="1400" dirty="0">
                <a:effectLst/>
                <a:latin typeface="Times New Roman" panose="02020603050405020304" pitchFamily="18" charset="0"/>
                <a:ea typeface="Calibri" panose="020F0502020204030204" pitchFamily="34" charset="0"/>
              </a:rPr>
              <a:t>change root user’s password on new MySQL installation</a:t>
            </a:r>
          </a:p>
          <a:p>
            <a:pPr lvl="2"/>
            <a:r>
              <a:rPr lang="en-US" sz="1400" dirty="0">
                <a:effectLst/>
                <a:latin typeface="Times New Roman" panose="02020603050405020304" pitchFamily="18" charset="0"/>
                <a:ea typeface="Calibri" panose="020F0502020204030204" pitchFamily="34" charset="0"/>
              </a:rPr>
              <a:t>all MySQL users restricted to connecting to MySQL only from localhost</a:t>
            </a:r>
          </a:p>
          <a:p>
            <a:pPr lvl="2"/>
            <a:r>
              <a:rPr lang="en-US" sz="1400" dirty="0">
                <a:effectLst/>
                <a:latin typeface="Times New Roman" panose="02020603050405020304" pitchFamily="18" charset="0"/>
                <a:ea typeface="Calibri" panose="020F0502020204030204" pitchFamily="34" charset="0"/>
              </a:rPr>
              <a:t>and create a separate MySQL user (that uses least privilege). </a:t>
            </a:r>
          </a:p>
        </p:txBody>
      </p:sp>
      <p:sp>
        <p:nvSpPr>
          <p:cNvPr id="4" name="Content Placeholder 3">
            <a:extLst>
              <a:ext uri="{FF2B5EF4-FFF2-40B4-BE49-F238E27FC236}">
                <a16:creationId xmlns:a16="http://schemas.microsoft.com/office/drawing/2014/main" id="{757D64E5-56CB-459D-A266-4F8A5481B061}"/>
              </a:ext>
            </a:extLst>
          </p:cNvPr>
          <p:cNvSpPr>
            <a:spLocks noGrp="1"/>
          </p:cNvSpPr>
          <p:nvPr>
            <p:ph sz="half" idx="2"/>
          </p:nvPr>
        </p:nvSpPr>
        <p:spPr>
          <a:xfrm>
            <a:off x="6230390" y="2011679"/>
            <a:ext cx="5239559" cy="4406875"/>
          </a:xfrm>
        </p:spPr>
        <p:txBody>
          <a:bodyPr>
            <a:normAutofit/>
          </a:bodyPr>
          <a:lstStyle/>
          <a:p>
            <a:r>
              <a:rPr lang="en-US" sz="1800" dirty="0">
                <a:effectLst/>
                <a:latin typeface="Times New Roman" panose="02020603050405020304" pitchFamily="18" charset="0"/>
                <a:ea typeface="Calibri" panose="020F0502020204030204" pitchFamily="34" charset="0"/>
              </a:rPr>
              <a:t>During installation of the MySQL database, it prompts if you want validate password component, setting it to yes test passwords and improves security by checking strength of password.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Next it asks what level of password validation policy with strong making the password must be a length of 8 characters or longer, numeric, mixed case, special character, and checks dictionary.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Choosing strong makes sure the password is unique and the root user password will be strong (See image 16). </a:t>
            </a:r>
          </a:p>
          <a:p>
            <a:pPr marL="0" indent="0">
              <a:buNone/>
            </a:pPr>
            <a:endParaRPr lang="en-US" sz="1800" dirty="0"/>
          </a:p>
        </p:txBody>
      </p:sp>
      <p:pic>
        <p:nvPicPr>
          <p:cNvPr id="5" name="Picture 4">
            <a:extLst>
              <a:ext uri="{FF2B5EF4-FFF2-40B4-BE49-F238E27FC236}">
                <a16:creationId xmlns:a16="http://schemas.microsoft.com/office/drawing/2014/main" id="{569F45F6-5C27-4BD6-BFFA-7EAAB4DC4297}"/>
              </a:ext>
            </a:extLst>
          </p:cNvPr>
          <p:cNvPicPr>
            <a:picLocks noChangeAspect="1"/>
          </p:cNvPicPr>
          <p:nvPr/>
        </p:nvPicPr>
        <p:blipFill>
          <a:blip r:embed="rId2"/>
          <a:stretch>
            <a:fillRect/>
          </a:stretch>
        </p:blipFill>
        <p:spPr>
          <a:xfrm>
            <a:off x="286275" y="5170046"/>
            <a:ext cx="5944115" cy="1481456"/>
          </a:xfrm>
          <a:prstGeom prst="rect">
            <a:avLst/>
          </a:prstGeom>
        </p:spPr>
      </p:pic>
      <p:pic>
        <p:nvPicPr>
          <p:cNvPr id="6" name="Picture 5">
            <a:extLst>
              <a:ext uri="{FF2B5EF4-FFF2-40B4-BE49-F238E27FC236}">
                <a16:creationId xmlns:a16="http://schemas.microsoft.com/office/drawing/2014/main" id="{4CE08200-BE2A-4AAA-8573-5B7B92387AC4}"/>
              </a:ext>
            </a:extLst>
          </p:cNvPr>
          <p:cNvPicPr>
            <a:picLocks noChangeAspect="1"/>
          </p:cNvPicPr>
          <p:nvPr/>
        </p:nvPicPr>
        <p:blipFill>
          <a:blip r:embed="rId3"/>
          <a:stretch>
            <a:fillRect/>
          </a:stretch>
        </p:blipFill>
        <p:spPr>
          <a:xfrm>
            <a:off x="6394715" y="5626719"/>
            <a:ext cx="3620005" cy="419158"/>
          </a:xfrm>
          <a:prstGeom prst="rect">
            <a:avLst/>
          </a:prstGeom>
        </p:spPr>
      </p:pic>
    </p:spTree>
    <p:extLst>
      <p:ext uri="{BB962C8B-B14F-4D97-AF65-F5344CB8AC3E}">
        <p14:creationId xmlns:p14="http://schemas.microsoft.com/office/powerpoint/2010/main" val="142077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Database basic hardening</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292963" y="2025884"/>
            <a:ext cx="5400931" cy="4547940"/>
          </a:xfrm>
        </p:spPr>
        <p:txBody>
          <a:bodyPr>
            <a:normAutofit/>
          </a:bodyPr>
          <a:lstStyle/>
          <a:p>
            <a:r>
              <a:rPr lang="en-US" sz="1800" dirty="0">
                <a:effectLst/>
                <a:latin typeface="Times New Roman" panose="02020603050405020304" pitchFamily="18" charset="0"/>
                <a:ea typeface="Calibri" panose="020F0502020204030204" pitchFamily="34" charset="0"/>
              </a:rPr>
              <a:t>After installation I created a user who was granted SELECT, INSERT, UPDATE, and DELETE privileges (See image 17). </a:t>
            </a:r>
          </a:p>
          <a:p>
            <a:r>
              <a:rPr lang="en-US" sz="1800" dirty="0">
                <a:effectLst/>
                <a:latin typeface="Times New Roman" panose="02020603050405020304" pitchFamily="18" charset="0"/>
                <a:ea typeface="Calibri" panose="020F0502020204030204" pitchFamily="34" charset="0"/>
              </a:rPr>
              <a:t>For this user I used the MySQL manual reference to alter the user’s password to expire in 180 days (See image 18). </a:t>
            </a:r>
          </a:p>
          <a:p>
            <a:r>
              <a:rPr lang="en-US" sz="1800" dirty="0">
                <a:effectLst/>
                <a:latin typeface="Times New Roman" panose="02020603050405020304" pitchFamily="18" charset="0"/>
                <a:ea typeface="Calibri" panose="020F0502020204030204" pitchFamily="34" charset="0"/>
              </a:rPr>
              <a:t>The access control list is also implemented for the MySQL users and KeePass is used to store the passwords, plus keep track of expiration dates (See image 19).</a:t>
            </a:r>
            <a:endParaRPr lang="en-US" sz="1400" dirty="0">
              <a:effectLst/>
              <a:latin typeface="Times New Roman" panose="02020603050405020304" pitchFamily="18" charset="0"/>
              <a:ea typeface="Calibri" panose="020F0502020204030204" pitchFamily="34" charset="0"/>
            </a:endParaRPr>
          </a:p>
        </p:txBody>
      </p:sp>
      <p:pic>
        <p:nvPicPr>
          <p:cNvPr id="7" name="Content Placeholder 6">
            <a:extLst>
              <a:ext uri="{FF2B5EF4-FFF2-40B4-BE49-F238E27FC236}">
                <a16:creationId xmlns:a16="http://schemas.microsoft.com/office/drawing/2014/main" id="{DE871FD4-0652-47FB-A74D-F4BC633E8983}"/>
              </a:ext>
            </a:extLst>
          </p:cNvPr>
          <p:cNvPicPr>
            <a:picLocks noGrp="1" noChangeAspect="1"/>
          </p:cNvPicPr>
          <p:nvPr>
            <p:ph sz="half" idx="2"/>
          </p:nvPr>
        </p:nvPicPr>
        <p:blipFill>
          <a:blip r:embed="rId2"/>
          <a:stretch>
            <a:fillRect/>
          </a:stretch>
        </p:blipFill>
        <p:spPr>
          <a:xfrm>
            <a:off x="6201163" y="1965821"/>
            <a:ext cx="5238750" cy="1128346"/>
          </a:xfrm>
          <a:prstGeom prst="rect">
            <a:avLst/>
          </a:prstGeom>
        </p:spPr>
      </p:pic>
      <p:pic>
        <p:nvPicPr>
          <p:cNvPr id="8" name="Picture 7">
            <a:extLst>
              <a:ext uri="{FF2B5EF4-FFF2-40B4-BE49-F238E27FC236}">
                <a16:creationId xmlns:a16="http://schemas.microsoft.com/office/drawing/2014/main" id="{D3276C73-9DC9-41D8-AB11-F262DA8B6626}"/>
              </a:ext>
            </a:extLst>
          </p:cNvPr>
          <p:cNvPicPr>
            <a:picLocks noChangeAspect="1"/>
          </p:cNvPicPr>
          <p:nvPr/>
        </p:nvPicPr>
        <p:blipFill>
          <a:blip r:embed="rId3"/>
          <a:stretch>
            <a:fillRect/>
          </a:stretch>
        </p:blipFill>
        <p:spPr>
          <a:xfrm>
            <a:off x="6883460" y="3267052"/>
            <a:ext cx="4267796" cy="323895"/>
          </a:xfrm>
          <a:prstGeom prst="rect">
            <a:avLst/>
          </a:prstGeom>
        </p:spPr>
      </p:pic>
      <p:pic>
        <p:nvPicPr>
          <p:cNvPr id="9" name="Picture 8">
            <a:extLst>
              <a:ext uri="{FF2B5EF4-FFF2-40B4-BE49-F238E27FC236}">
                <a16:creationId xmlns:a16="http://schemas.microsoft.com/office/drawing/2014/main" id="{E626ADF3-35C6-47E1-AC0F-4B31233EDAD7}"/>
              </a:ext>
            </a:extLst>
          </p:cNvPr>
          <p:cNvPicPr>
            <a:picLocks noChangeAspect="1"/>
          </p:cNvPicPr>
          <p:nvPr/>
        </p:nvPicPr>
        <p:blipFill>
          <a:blip r:embed="rId4"/>
          <a:stretch>
            <a:fillRect/>
          </a:stretch>
        </p:blipFill>
        <p:spPr>
          <a:xfrm>
            <a:off x="5872867" y="4162779"/>
            <a:ext cx="5895343" cy="902286"/>
          </a:xfrm>
          <a:prstGeom prst="rect">
            <a:avLst/>
          </a:prstGeom>
        </p:spPr>
      </p:pic>
      <p:pic>
        <p:nvPicPr>
          <p:cNvPr id="10" name="Picture 9">
            <a:extLst>
              <a:ext uri="{FF2B5EF4-FFF2-40B4-BE49-F238E27FC236}">
                <a16:creationId xmlns:a16="http://schemas.microsoft.com/office/drawing/2014/main" id="{B150B5E9-2914-46C7-8A92-C574E23A0E82}"/>
              </a:ext>
            </a:extLst>
          </p:cNvPr>
          <p:cNvPicPr>
            <a:picLocks noChangeAspect="1"/>
          </p:cNvPicPr>
          <p:nvPr/>
        </p:nvPicPr>
        <p:blipFill>
          <a:blip r:embed="rId5"/>
          <a:stretch>
            <a:fillRect/>
          </a:stretch>
        </p:blipFill>
        <p:spPr>
          <a:xfrm>
            <a:off x="7197829" y="5391403"/>
            <a:ext cx="3639058" cy="362001"/>
          </a:xfrm>
          <a:prstGeom prst="rect">
            <a:avLst/>
          </a:prstGeom>
        </p:spPr>
      </p:pic>
    </p:spTree>
    <p:extLst>
      <p:ext uri="{BB962C8B-B14F-4D97-AF65-F5344CB8AC3E}">
        <p14:creationId xmlns:p14="http://schemas.microsoft.com/office/powerpoint/2010/main" val="1678465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Database basic hardening</a:t>
            </a:r>
          </a:p>
        </p:txBody>
      </p:sp>
      <p:pic>
        <p:nvPicPr>
          <p:cNvPr id="6" name="Picture 5">
            <a:extLst>
              <a:ext uri="{FF2B5EF4-FFF2-40B4-BE49-F238E27FC236}">
                <a16:creationId xmlns:a16="http://schemas.microsoft.com/office/drawing/2014/main" id="{2BD0B35A-EC20-427E-9C7D-B02A8F3EEEC8}"/>
              </a:ext>
            </a:extLst>
          </p:cNvPr>
          <p:cNvPicPr>
            <a:picLocks noChangeAspect="1"/>
          </p:cNvPicPr>
          <p:nvPr/>
        </p:nvPicPr>
        <p:blipFill>
          <a:blip r:embed="rId2"/>
          <a:stretch>
            <a:fillRect/>
          </a:stretch>
        </p:blipFill>
        <p:spPr>
          <a:xfrm>
            <a:off x="3122901" y="1942708"/>
            <a:ext cx="5944115" cy="4017612"/>
          </a:xfrm>
          <a:prstGeom prst="rect">
            <a:avLst/>
          </a:prstGeom>
        </p:spPr>
      </p:pic>
      <p:pic>
        <p:nvPicPr>
          <p:cNvPr id="11" name="Picture 10">
            <a:extLst>
              <a:ext uri="{FF2B5EF4-FFF2-40B4-BE49-F238E27FC236}">
                <a16:creationId xmlns:a16="http://schemas.microsoft.com/office/drawing/2014/main" id="{60AF441A-2CA8-4B63-BB03-0A76E2A4C4D5}"/>
              </a:ext>
            </a:extLst>
          </p:cNvPr>
          <p:cNvPicPr>
            <a:picLocks noChangeAspect="1"/>
          </p:cNvPicPr>
          <p:nvPr/>
        </p:nvPicPr>
        <p:blipFill>
          <a:blip r:embed="rId3"/>
          <a:stretch>
            <a:fillRect/>
          </a:stretch>
        </p:blipFill>
        <p:spPr>
          <a:xfrm>
            <a:off x="4389745" y="6230876"/>
            <a:ext cx="3410426" cy="342948"/>
          </a:xfrm>
          <a:prstGeom prst="rect">
            <a:avLst/>
          </a:prstGeom>
        </p:spPr>
      </p:pic>
    </p:spTree>
    <p:extLst>
      <p:ext uri="{BB962C8B-B14F-4D97-AF65-F5344CB8AC3E}">
        <p14:creationId xmlns:p14="http://schemas.microsoft.com/office/powerpoint/2010/main" val="4244187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Login page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569065" y="2061395"/>
            <a:ext cx="4754880" cy="4206240"/>
          </a:xfrm>
        </p:spPr>
        <p:txBody>
          <a:bodyPr/>
          <a:lstStyle/>
          <a:p>
            <a:r>
              <a:rPr lang="en-US" sz="1800" dirty="0">
                <a:effectLst/>
                <a:latin typeface="Times New Roman" panose="02020603050405020304" pitchFamily="18" charset="0"/>
                <a:ea typeface="Calibri" panose="020F0502020204030204" pitchFamily="34" charset="0"/>
              </a:rPr>
              <a:t>After setting up the server and database I installed Visual Studio Code for the PHP, JavaScript, jQuery, CSS and HTML used to create the website. </a:t>
            </a:r>
          </a:p>
          <a:p>
            <a:r>
              <a:rPr lang="en-US" sz="1800" dirty="0">
                <a:effectLst/>
                <a:latin typeface="Times New Roman" panose="02020603050405020304" pitchFamily="18" charset="0"/>
                <a:ea typeface="Calibri" panose="020F0502020204030204" pitchFamily="34" charset="0"/>
              </a:rPr>
              <a:t>A folder was created and stored in the /var/www that holds the pages used with the website. </a:t>
            </a:r>
          </a:p>
          <a:p>
            <a:r>
              <a:rPr lang="en-US" sz="1800" dirty="0">
                <a:effectLst/>
                <a:latin typeface="Times New Roman" panose="02020603050405020304" pitchFamily="18" charset="0"/>
                <a:ea typeface="Calibri" panose="020F0502020204030204" pitchFamily="34" charset="0"/>
              </a:rPr>
              <a:t>The first page a user will see when they visit the site is the login page (See image 20 &amp; 21), login is required to visit this site.</a:t>
            </a:r>
            <a:endParaRPr lang="en-US" dirty="0"/>
          </a:p>
        </p:txBody>
      </p:sp>
      <p:pic>
        <p:nvPicPr>
          <p:cNvPr id="5" name="Content Placeholder 4">
            <a:extLst>
              <a:ext uri="{FF2B5EF4-FFF2-40B4-BE49-F238E27FC236}">
                <a16:creationId xmlns:a16="http://schemas.microsoft.com/office/drawing/2014/main" id="{E6D28FC1-BFFF-4DC3-A86E-FCDB5235E69F}"/>
              </a:ext>
            </a:extLst>
          </p:cNvPr>
          <p:cNvPicPr>
            <a:picLocks noGrp="1" noChangeAspect="1"/>
          </p:cNvPicPr>
          <p:nvPr>
            <p:ph sz="half" idx="2"/>
          </p:nvPr>
        </p:nvPicPr>
        <p:blipFill>
          <a:blip r:embed="rId2"/>
          <a:stretch>
            <a:fillRect/>
          </a:stretch>
        </p:blipFill>
        <p:spPr>
          <a:xfrm>
            <a:off x="6868373" y="2678122"/>
            <a:ext cx="4754562" cy="2488850"/>
          </a:xfrm>
          <a:prstGeom prst="rect">
            <a:avLst/>
          </a:prstGeom>
        </p:spPr>
      </p:pic>
      <p:pic>
        <p:nvPicPr>
          <p:cNvPr id="6" name="Picture 5">
            <a:extLst>
              <a:ext uri="{FF2B5EF4-FFF2-40B4-BE49-F238E27FC236}">
                <a16:creationId xmlns:a16="http://schemas.microsoft.com/office/drawing/2014/main" id="{D74A164C-73B3-4B80-95D8-F2387E52B9AA}"/>
              </a:ext>
            </a:extLst>
          </p:cNvPr>
          <p:cNvPicPr>
            <a:picLocks noChangeAspect="1"/>
          </p:cNvPicPr>
          <p:nvPr/>
        </p:nvPicPr>
        <p:blipFill>
          <a:blip r:embed="rId3"/>
          <a:stretch>
            <a:fillRect/>
          </a:stretch>
        </p:blipFill>
        <p:spPr>
          <a:xfrm>
            <a:off x="7368967" y="5652052"/>
            <a:ext cx="3753374" cy="400106"/>
          </a:xfrm>
          <a:prstGeom prst="rect">
            <a:avLst/>
          </a:prstGeom>
        </p:spPr>
      </p:pic>
    </p:spTree>
    <p:extLst>
      <p:ext uri="{BB962C8B-B14F-4D97-AF65-F5344CB8AC3E}">
        <p14:creationId xmlns:p14="http://schemas.microsoft.com/office/powerpoint/2010/main" val="2198067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Login page code</a:t>
            </a:r>
          </a:p>
        </p:txBody>
      </p:sp>
      <p:pic>
        <p:nvPicPr>
          <p:cNvPr id="8" name="Picture 7">
            <a:extLst>
              <a:ext uri="{FF2B5EF4-FFF2-40B4-BE49-F238E27FC236}">
                <a16:creationId xmlns:a16="http://schemas.microsoft.com/office/drawing/2014/main" id="{B317127E-B4FF-4C70-B23E-B8354B9E1234}"/>
              </a:ext>
            </a:extLst>
          </p:cNvPr>
          <p:cNvPicPr>
            <a:picLocks noChangeAspect="1"/>
          </p:cNvPicPr>
          <p:nvPr/>
        </p:nvPicPr>
        <p:blipFill>
          <a:blip r:embed="rId2"/>
          <a:stretch>
            <a:fillRect/>
          </a:stretch>
        </p:blipFill>
        <p:spPr>
          <a:xfrm>
            <a:off x="3104798" y="2063152"/>
            <a:ext cx="5590517" cy="3627434"/>
          </a:xfrm>
          <a:prstGeom prst="rect">
            <a:avLst/>
          </a:prstGeom>
        </p:spPr>
      </p:pic>
      <p:pic>
        <p:nvPicPr>
          <p:cNvPr id="9" name="Picture 8">
            <a:extLst>
              <a:ext uri="{FF2B5EF4-FFF2-40B4-BE49-F238E27FC236}">
                <a16:creationId xmlns:a16="http://schemas.microsoft.com/office/drawing/2014/main" id="{43926C4F-9823-48CA-9D07-8C78130D52DF}"/>
              </a:ext>
            </a:extLst>
          </p:cNvPr>
          <p:cNvPicPr>
            <a:picLocks noChangeAspect="1"/>
          </p:cNvPicPr>
          <p:nvPr/>
        </p:nvPicPr>
        <p:blipFill>
          <a:blip r:embed="rId3"/>
          <a:stretch>
            <a:fillRect/>
          </a:stretch>
        </p:blipFill>
        <p:spPr>
          <a:xfrm>
            <a:off x="3975737" y="5960802"/>
            <a:ext cx="3848637" cy="381053"/>
          </a:xfrm>
          <a:prstGeom prst="rect">
            <a:avLst/>
          </a:prstGeom>
        </p:spPr>
      </p:pic>
    </p:spTree>
    <p:extLst>
      <p:ext uri="{BB962C8B-B14F-4D97-AF65-F5344CB8AC3E}">
        <p14:creationId xmlns:p14="http://schemas.microsoft.com/office/powerpoint/2010/main" val="1819122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4BD9-5FF7-4669-A304-949B62D4CCE3}"/>
              </a:ext>
            </a:extLst>
          </p:cNvPr>
          <p:cNvSpPr>
            <a:spLocks noGrp="1"/>
          </p:cNvSpPr>
          <p:nvPr>
            <p:ph type="title"/>
          </p:nvPr>
        </p:nvSpPr>
        <p:spPr/>
        <p:txBody>
          <a:bodyPr/>
          <a:lstStyle/>
          <a:p>
            <a:r>
              <a:rPr lang="en-US" dirty="0"/>
              <a:t>Julia’s Bookstore Login page</a:t>
            </a:r>
          </a:p>
        </p:txBody>
      </p:sp>
      <p:sp>
        <p:nvSpPr>
          <p:cNvPr id="3" name="Content Placeholder 2">
            <a:extLst>
              <a:ext uri="{FF2B5EF4-FFF2-40B4-BE49-F238E27FC236}">
                <a16:creationId xmlns:a16="http://schemas.microsoft.com/office/drawing/2014/main" id="{6A89BAA4-A4D0-4189-8F3F-FF5AC0879650}"/>
              </a:ext>
            </a:extLst>
          </p:cNvPr>
          <p:cNvSpPr>
            <a:spLocks noGrp="1"/>
          </p:cNvSpPr>
          <p:nvPr>
            <p:ph sz="half" idx="1"/>
          </p:nvPr>
        </p:nvSpPr>
        <p:spPr>
          <a:xfrm>
            <a:off x="921259" y="2017007"/>
            <a:ext cx="4754880" cy="4206240"/>
          </a:xfrm>
        </p:spPr>
        <p:txBody>
          <a:bodyPr/>
          <a:lstStyle/>
          <a:p>
            <a:r>
              <a:rPr lang="en-US" sz="1800" dirty="0">
                <a:effectLst/>
                <a:latin typeface="Times New Roman" panose="02020603050405020304" pitchFamily="18" charset="0"/>
                <a:ea typeface="Calibri" panose="020F0502020204030204" pitchFamily="34" charset="0"/>
              </a:rPr>
              <a:t>This page uses jQuery and JavaScript to display errors </a:t>
            </a:r>
          </a:p>
          <a:p>
            <a:pPr lvl="1"/>
            <a:r>
              <a:rPr lang="en-US" sz="1600" dirty="0">
                <a:effectLst/>
                <a:latin typeface="Times New Roman" panose="02020603050405020304" pitchFamily="18" charset="0"/>
                <a:ea typeface="Calibri" panose="020F0502020204030204" pitchFamily="34" charset="0"/>
              </a:rPr>
              <a:t>if a user inserts blank information (See image 22), incorrect email format (See image 23)</a:t>
            </a:r>
          </a:p>
          <a:p>
            <a:pPr lvl="1"/>
            <a:r>
              <a:rPr lang="en-US" sz="1600" dirty="0">
                <a:effectLst/>
                <a:latin typeface="Times New Roman" panose="02020603050405020304" pitchFamily="18" charset="0"/>
                <a:ea typeface="Calibri" panose="020F0502020204030204" pitchFamily="34" charset="0"/>
              </a:rPr>
              <a:t>if the user attempts to insert a SQL injection (See image 24, 25, 26, &amp; 27)</a:t>
            </a:r>
          </a:p>
          <a:p>
            <a:pPr lvl="1"/>
            <a:r>
              <a:rPr lang="en-US" sz="1600" dirty="0">
                <a:effectLst/>
                <a:latin typeface="Times New Roman" panose="02020603050405020304" pitchFamily="18" charset="0"/>
                <a:ea typeface="Calibri" panose="020F0502020204030204" pitchFamily="34" charset="0"/>
              </a:rPr>
              <a:t> and if the user attempts cross-site scripting attack (See image 28 &amp; 29). </a:t>
            </a:r>
          </a:p>
          <a:p>
            <a:pPr lvl="1"/>
            <a:r>
              <a:rPr lang="en-US" sz="1600" dirty="0">
                <a:effectLst/>
                <a:latin typeface="Times New Roman" panose="02020603050405020304" pitchFamily="18" charset="0"/>
                <a:ea typeface="Calibri" panose="020F0502020204030204" pitchFamily="34" charset="0"/>
              </a:rPr>
              <a:t>When a user tries to insert malicious injections into the text fields when they press login the screen will reload, preventing information from being disclosed.</a:t>
            </a:r>
            <a:endParaRPr lang="en-US" dirty="0"/>
          </a:p>
        </p:txBody>
      </p:sp>
      <p:pic>
        <p:nvPicPr>
          <p:cNvPr id="5" name="Content Placeholder 4">
            <a:extLst>
              <a:ext uri="{FF2B5EF4-FFF2-40B4-BE49-F238E27FC236}">
                <a16:creationId xmlns:a16="http://schemas.microsoft.com/office/drawing/2014/main" id="{B26C3497-C550-41A4-8288-CA1B747B4E18}"/>
              </a:ext>
            </a:extLst>
          </p:cNvPr>
          <p:cNvPicPr>
            <a:picLocks noGrp="1" noChangeAspect="1"/>
          </p:cNvPicPr>
          <p:nvPr>
            <p:ph sz="half" idx="2"/>
          </p:nvPr>
        </p:nvPicPr>
        <p:blipFill>
          <a:blip r:embed="rId2"/>
          <a:stretch>
            <a:fillRect/>
          </a:stretch>
        </p:blipFill>
        <p:spPr>
          <a:xfrm>
            <a:off x="6790232" y="2254673"/>
            <a:ext cx="4754562" cy="2548403"/>
          </a:xfrm>
          <a:prstGeom prst="rect">
            <a:avLst/>
          </a:prstGeom>
        </p:spPr>
      </p:pic>
      <p:pic>
        <p:nvPicPr>
          <p:cNvPr id="6" name="Picture 5">
            <a:extLst>
              <a:ext uri="{FF2B5EF4-FFF2-40B4-BE49-F238E27FC236}">
                <a16:creationId xmlns:a16="http://schemas.microsoft.com/office/drawing/2014/main" id="{72BBA537-6738-4538-9219-78D70DAEAB5B}"/>
              </a:ext>
            </a:extLst>
          </p:cNvPr>
          <p:cNvPicPr>
            <a:picLocks noChangeAspect="1"/>
          </p:cNvPicPr>
          <p:nvPr/>
        </p:nvPicPr>
        <p:blipFill>
          <a:blip r:embed="rId3"/>
          <a:stretch>
            <a:fillRect/>
          </a:stretch>
        </p:blipFill>
        <p:spPr>
          <a:xfrm>
            <a:off x="7271773" y="5065065"/>
            <a:ext cx="3791479" cy="438211"/>
          </a:xfrm>
          <a:prstGeom prst="rect">
            <a:avLst/>
          </a:prstGeom>
        </p:spPr>
      </p:pic>
    </p:spTree>
    <p:extLst>
      <p:ext uri="{BB962C8B-B14F-4D97-AF65-F5344CB8AC3E}">
        <p14:creationId xmlns:p14="http://schemas.microsoft.com/office/powerpoint/2010/main" val="1556845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4BD9-5FF7-4669-A304-949B62D4CCE3}"/>
              </a:ext>
            </a:extLst>
          </p:cNvPr>
          <p:cNvSpPr>
            <a:spLocks noGrp="1"/>
          </p:cNvSpPr>
          <p:nvPr>
            <p:ph type="title"/>
          </p:nvPr>
        </p:nvSpPr>
        <p:spPr/>
        <p:txBody>
          <a:bodyPr/>
          <a:lstStyle/>
          <a:p>
            <a:r>
              <a:rPr lang="en-US" dirty="0"/>
              <a:t>Julia’s Bookstore Login page</a:t>
            </a:r>
          </a:p>
        </p:txBody>
      </p:sp>
      <p:pic>
        <p:nvPicPr>
          <p:cNvPr id="8" name="Content Placeholder 7">
            <a:extLst>
              <a:ext uri="{FF2B5EF4-FFF2-40B4-BE49-F238E27FC236}">
                <a16:creationId xmlns:a16="http://schemas.microsoft.com/office/drawing/2014/main" id="{59BE47B0-2396-42E4-8C0A-E5098FB9E0AC}"/>
              </a:ext>
            </a:extLst>
          </p:cNvPr>
          <p:cNvPicPr>
            <a:picLocks noGrp="1" noChangeAspect="1"/>
          </p:cNvPicPr>
          <p:nvPr>
            <p:ph sz="half" idx="1"/>
          </p:nvPr>
        </p:nvPicPr>
        <p:blipFill>
          <a:blip r:embed="rId2"/>
          <a:stretch>
            <a:fillRect/>
          </a:stretch>
        </p:blipFill>
        <p:spPr>
          <a:xfrm>
            <a:off x="2973485" y="2114483"/>
            <a:ext cx="6888971" cy="3702442"/>
          </a:xfrm>
          <a:prstGeom prst="rect">
            <a:avLst/>
          </a:prstGeom>
        </p:spPr>
      </p:pic>
      <p:pic>
        <p:nvPicPr>
          <p:cNvPr id="9" name="Picture 8">
            <a:extLst>
              <a:ext uri="{FF2B5EF4-FFF2-40B4-BE49-F238E27FC236}">
                <a16:creationId xmlns:a16="http://schemas.microsoft.com/office/drawing/2014/main" id="{D0EF09DB-8024-4794-92B1-17653A68D05E}"/>
              </a:ext>
            </a:extLst>
          </p:cNvPr>
          <p:cNvPicPr>
            <a:picLocks noChangeAspect="1"/>
          </p:cNvPicPr>
          <p:nvPr/>
        </p:nvPicPr>
        <p:blipFill>
          <a:blip r:embed="rId3"/>
          <a:stretch>
            <a:fillRect/>
          </a:stretch>
        </p:blipFill>
        <p:spPr>
          <a:xfrm>
            <a:off x="4627020" y="6057580"/>
            <a:ext cx="3581900" cy="342948"/>
          </a:xfrm>
          <a:prstGeom prst="rect">
            <a:avLst/>
          </a:prstGeom>
        </p:spPr>
      </p:pic>
    </p:spTree>
    <p:extLst>
      <p:ext uri="{BB962C8B-B14F-4D97-AF65-F5344CB8AC3E}">
        <p14:creationId xmlns:p14="http://schemas.microsoft.com/office/powerpoint/2010/main" val="2924679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4BD9-5FF7-4669-A304-949B62D4CCE3}"/>
              </a:ext>
            </a:extLst>
          </p:cNvPr>
          <p:cNvSpPr>
            <a:spLocks noGrp="1"/>
          </p:cNvSpPr>
          <p:nvPr>
            <p:ph type="title"/>
          </p:nvPr>
        </p:nvSpPr>
        <p:spPr/>
        <p:txBody>
          <a:bodyPr/>
          <a:lstStyle/>
          <a:p>
            <a:r>
              <a:rPr lang="en-US" dirty="0"/>
              <a:t>Julia’s Bookstore Login page</a:t>
            </a:r>
          </a:p>
        </p:txBody>
      </p:sp>
      <p:pic>
        <p:nvPicPr>
          <p:cNvPr id="5" name="Picture 4">
            <a:extLst>
              <a:ext uri="{FF2B5EF4-FFF2-40B4-BE49-F238E27FC236}">
                <a16:creationId xmlns:a16="http://schemas.microsoft.com/office/drawing/2014/main" id="{47195178-8EA5-41EF-BECF-D18A417D3F4F}"/>
              </a:ext>
            </a:extLst>
          </p:cNvPr>
          <p:cNvPicPr>
            <a:picLocks noChangeAspect="1"/>
          </p:cNvPicPr>
          <p:nvPr/>
        </p:nvPicPr>
        <p:blipFill>
          <a:blip r:embed="rId2"/>
          <a:stretch>
            <a:fillRect/>
          </a:stretch>
        </p:blipFill>
        <p:spPr>
          <a:xfrm>
            <a:off x="347547" y="1971929"/>
            <a:ext cx="5432007" cy="2914141"/>
          </a:xfrm>
          <a:prstGeom prst="rect">
            <a:avLst/>
          </a:prstGeom>
        </p:spPr>
      </p:pic>
      <p:pic>
        <p:nvPicPr>
          <p:cNvPr id="6" name="Picture 5">
            <a:extLst>
              <a:ext uri="{FF2B5EF4-FFF2-40B4-BE49-F238E27FC236}">
                <a16:creationId xmlns:a16="http://schemas.microsoft.com/office/drawing/2014/main" id="{5AB1F23F-00F2-4F81-841D-788ED132D9F7}"/>
              </a:ext>
            </a:extLst>
          </p:cNvPr>
          <p:cNvPicPr>
            <a:picLocks noChangeAspect="1"/>
          </p:cNvPicPr>
          <p:nvPr/>
        </p:nvPicPr>
        <p:blipFill>
          <a:blip r:embed="rId3"/>
          <a:stretch>
            <a:fillRect/>
          </a:stretch>
        </p:blipFill>
        <p:spPr>
          <a:xfrm>
            <a:off x="1077832" y="5179241"/>
            <a:ext cx="3467584" cy="381053"/>
          </a:xfrm>
          <a:prstGeom prst="rect">
            <a:avLst/>
          </a:prstGeom>
        </p:spPr>
      </p:pic>
      <p:pic>
        <p:nvPicPr>
          <p:cNvPr id="7" name="Picture 6">
            <a:extLst>
              <a:ext uri="{FF2B5EF4-FFF2-40B4-BE49-F238E27FC236}">
                <a16:creationId xmlns:a16="http://schemas.microsoft.com/office/drawing/2014/main" id="{5788F7FF-C9E2-48F7-BBDE-FC4DF6987E8B}"/>
              </a:ext>
            </a:extLst>
          </p:cNvPr>
          <p:cNvPicPr>
            <a:picLocks noChangeAspect="1"/>
          </p:cNvPicPr>
          <p:nvPr/>
        </p:nvPicPr>
        <p:blipFill>
          <a:blip r:embed="rId4"/>
          <a:stretch>
            <a:fillRect/>
          </a:stretch>
        </p:blipFill>
        <p:spPr>
          <a:xfrm>
            <a:off x="6246985" y="2020702"/>
            <a:ext cx="5371042" cy="2865368"/>
          </a:xfrm>
          <a:prstGeom prst="rect">
            <a:avLst/>
          </a:prstGeom>
        </p:spPr>
      </p:pic>
      <p:pic>
        <p:nvPicPr>
          <p:cNvPr id="10" name="Picture 9">
            <a:extLst>
              <a:ext uri="{FF2B5EF4-FFF2-40B4-BE49-F238E27FC236}">
                <a16:creationId xmlns:a16="http://schemas.microsoft.com/office/drawing/2014/main" id="{10110625-B63C-4E44-ADBA-6F4285D3C1BE}"/>
              </a:ext>
            </a:extLst>
          </p:cNvPr>
          <p:cNvPicPr>
            <a:picLocks noChangeAspect="1"/>
          </p:cNvPicPr>
          <p:nvPr/>
        </p:nvPicPr>
        <p:blipFill>
          <a:blip r:embed="rId5"/>
          <a:stretch>
            <a:fillRect/>
          </a:stretch>
        </p:blipFill>
        <p:spPr>
          <a:xfrm>
            <a:off x="7432762" y="5272547"/>
            <a:ext cx="3391373" cy="381053"/>
          </a:xfrm>
          <a:prstGeom prst="rect">
            <a:avLst/>
          </a:prstGeom>
        </p:spPr>
      </p:pic>
    </p:spTree>
    <p:extLst>
      <p:ext uri="{BB962C8B-B14F-4D97-AF65-F5344CB8AC3E}">
        <p14:creationId xmlns:p14="http://schemas.microsoft.com/office/powerpoint/2010/main" val="408310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ADEA-348A-454E-B5B1-219C55FA62BC}"/>
              </a:ext>
            </a:extLst>
          </p:cNvPr>
          <p:cNvSpPr>
            <a:spLocks noGrp="1"/>
          </p:cNvSpPr>
          <p:nvPr>
            <p:ph type="title"/>
          </p:nvPr>
        </p:nvSpPr>
        <p:spPr/>
        <p:txBody>
          <a:bodyPr>
            <a:normAutofit/>
          </a:bodyPr>
          <a:lstStyle/>
          <a:p>
            <a:r>
              <a:rPr lang="en-US" dirty="0"/>
              <a:t>Research </a:t>
            </a:r>
          </a:p>
        </p:txBody>
      </p:sp>
      <p:sp>
        <p:nvSpPr>
          <p:cNvPr id="3" name="Content Placeholder 2">
            <a:extLst>
              <a:ext uri="{FF2B5EF4-FFF2-40B4-BE49-F238E27FC236}">
                <a16:creationId xmlns:a16="http://schemas.microsoft.com/office/drawing/2014/main" id="{0C9587D6-E194-4139-AD74-881C6AF5211A}"/>
              </a:ext>
            </a:extLst>
          </p:cNvPr>
          <p:cNvSpPr>
            <a:spLocks noGrp="1"/>
          </p:cNvSpPr>
          <p:nvPr>
            <p:ph idx="1"/>
          </p:nvPr>
        </p:nvSpPr>
        <p:spPr>
          <a:xfrm>
            <a:off x="142043" y="1935332"/>
            <a:ext cx="11718524" cy="4638492"/>
          </a:xfrm>
        </p:spPr>
        <p:txBody>
          <a:bodyPr>
            <a:normAutofit/>
          </a:bodyPr>
          <a:lstStyle/>
          <a:p>
            <a:pPr>
              <a:lnSpc>
                <a:spcPct val="12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Website links used for installing and configuring Nagios core.</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0"/>
              </a:spcAft>
            </a:pPr>
            <a:r>
              <a:rPr lang="en-US" sz="12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Nagios Core - Installing Nagios Core From Source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0"/>
              </a:spcAft>
            </a:pPr>
            <a:r>
              <a:rPr lang="en-US" sz="12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How To Install Nagios 4 and Monitor Your Servers on Ubuntu 18.04 | </a:t>
            </a:r>
            <a:r>
              <a:rPr lang="en-US" sz="1200" u="none" strike="noStrike"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DigitalOcean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28600" lvl="1" indent="0">
              <a:lnSpc>
                <a:spcPct val="120000"/>
              </a:lnSpc>
              <a:spcBef>
                <a:spcPts val="0"/>
              </a:spcBef>
              <a:spcAft>
                <a:spcPts val="0"/>
              </a:spcAft>
              <a:buNone/>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Website links used to configure internal files to Nagios so that if there are issues it will send use emails and alerts of any events.</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0"/>
              </a:spcAft>
            </a:pPr>
            <a:r>
              <a:rPr lang="en-US" sz="12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Configure Nagios To Use </a:t>
            </a:r>
            <a:r>
              <a:rPr lang="en-US" sz="1200" u="none" strike="noStrike" dirty="0" err="1">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Sendmail</a:t>
            </a:r>
            <a:r>
              <a:rPr lang="en-US" sz="12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 – Brandon </a:t>
            </a:r>
            <a:r>
              <a:rPr lang="en-US" sz="1200" u="none" strike="noStrike" dirty="0" err="1">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Wamboldt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20000"/>
              </a:lnSpc>
              <a:spcBef>
                <a:spcPts val="0"/>
              </a:spcBef>
              <a:spcAft>
                <a:spcPts val="0"/>
              </a:spcAft>
            </a:pPr>
            <a:r>
              <a:rPr lang="en-US" sz="12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Nagios alerts via email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20000"/>
              </a:lnSpc>
              <a:spcBef>
                <a:spcPts val="0"/>
              </a:spcBef>
              <a:spcAft>
                <a:spcPts val="0"/>
              </a:spcAft>
            </a:pPr>
            <a:r>
              <a:rPr lang="en-US" sz="12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9.2. Configuring Nagios Server to Send Mail Notifications Red Hat </a:t>
            </a:r>
            <a:r>
              <a:rPr lang="en-US" sz="1200" u="none" strike="noStrike"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Gluster</a:t>
            </a:r>
            <a:r>
              <a:rPr lang="en-US" sz="12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Storage 3 | Red Hat Customer Portal</a:t>
            </a:r>
            <a:endParaRPr lang="en-US" sz="12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lvl="1" indent="0">
              <a:lnSpc>
                <a:spcPct val="120000"/>
              </a:lnSpc>
              <a:spcBef>
                <a:spcPts val="0"/>
              </a:spcBef>
              <a:spcAft>
                <a:spcPts val="0"/>
              </a:spcAft>
              <a:buNone/>
            </a:pPr>
            <a:endParaRPr lang="en-US" sz="12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0"/>
              </a:spcAft>
            </a:pPr>
            <a:r>
              <a:rPr lang="en-US" sz="1400" dirty="0">
                <a:latin typeface="Times New Roman" panose="02020603050405020304" pitchFamily="18" charset="0"/>
                <a:cs typeface="Times New Roman" panose="02020603050405020304" pitchFamily="18" charset="0"/>
              </a:rPr>
              <a:t>Website link with information on how to test Nagios email alerts.</a:t>
            </a:r>
          </a:p>
          <a:p>
            <a:pPr lvl="1">
              <a:lnSpc>
                <a:spcPct val="120000"/>
              </a:lnSpc>
              <a:spcBef>
                <a:spcPts val="0"/>
              </a:spcBef>
              <a:spcAft>
                <a:spcPts val="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Test Email Alert - View topic • Nagios Support Forum</a:t>
            </a: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28600" lvl="1" indent="0">
              <a:lnSpc>
                <a:spcPct val="120000"/>
              </a:lnSpc>
              <a:spcBef>
                <a:spcPts val="0"/>
              </a:spcBef>
              <a:spcAft>
                <a:spcPts val="0"/>
              </a:spcAft>
              <a:buNone/>
            </a:pPr>
            <a:endPar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book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Effortless E-Commerce with PHP and MySQL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second edition by Larry Ullman gave information about how to secure an ecommerce website with common techniques for securing website. This includes for the database, server, client side, and common vulnerabilities. This was used in formulating my security plan for the website.</a:t>
            </a:r>
          </a:p>
          <a:p>
            <a:pPr marL="0" indent="0">
              <a:lnSpc>
                <a:spcPct val="120000"/>
              </a:lnSpc>
              <a:spcBef>
                <a:spcPts val="0"/>
              </a:spcBef>
              <a:spcAft>
                <a:spcPts val="0"/>
              </a:spcAft>
              <a:buNone/>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For securing Linux Server other things were used in addition to the ecommerce book:</a:t>
            </a:r>
          </a:p>
          <a:p>
            <a:pPr lvl="1">
              <a:lnSpc>
                <a:spcPct val="120000"/>
              </a:lnSpc>
              <a:spcBef>
                <a:spcPts val="0"/>
              </a:spcBef>
              <a:spcAft>
                <a:spcPts val="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https://opensource.com/article/19/10/linux-server-security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https://www.acunetix.com/websitesecurity/webserver-security/</a:t>
            </a: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0"/>
              </a:spcAft>
            </a:pPr>
            <a:endParaRPr lang="en-US" sz="1400" dirty="0"/>
          </a:p>
        </p:txBody>
      </p:sp>
    </p:spTree>
    <p:extLst>
      <p:ext uri="{BB962C8B-B14F-4D97-AF65-F5344CB8AC3E}">
        <p14:creationId xmlns:p14="http://schemas.microsoft.com/office/powerpoint/2010/main" val="96762799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4BD9-5FF7-4669-A304-949B62D4CCE3}"/>
              </a:ext>
            </a:extLst>
          </p:cNvPr>
          <p:cNvSpPr>
            <a:spLocks noGrp="1"/>
          </p:cNvSpPr>
          <p:nvPr>
            <p:ph type="title"/>
          </p:nvPr>
        </p:nvSpPr>
        <p:spPr/>
        <p:txBody>
          <a:bodyPr/>
          <a:lstStyle/>
          <a:p>
            <a:r>
              <a:rPr lang="en-US" dirty="0"/>
              <a:t>Julia’s Bookstore Login page</a:t>
            </a:r>
          </a:p>
        </p:txBody>
      </p:sp>
      <p:pic>
        <p:nvPicPr>
          <p:cNvPr id="3" name="Picture 2">
            <a:extLst>
              <a:ext uri="{FF2B5EF4-FFF2-40B4-BE49-F238E27FC236}">
                <a16:creationId xmlns:a16="http://schemas.microsoft.com/office/drawing/2014/main" id="{73858C4C-4D7F-4F8B-A55E-081CB15FDD2A}"/>
              </a:ext>
            </a:extLst>
          </p:cNvPr>
          <p:cNvPicPr>
            <a:picLocks noChangeAspect="1"/>
          </p:cNvPicPr>
          <p:nvPr/>
        </p:nvPicPr>
        <p:blipFill>
          <a:blip r:embed="rId2"/>
          <a:stretch>
            <a:fillRect/>
          </a:stretch>
        </p:blipFill>
        <p:spPr>
          <a:xfrm>
            <a:off x="115397" y="1938398"/>
            <a:ext cx="5541744" cy="2981202"/>
          </a:xfrm>
          <a:prstGeom prst="rect">
            <a:avLst/>
          </a:prstGeom>
        </p:spPr>
      </p:pic>
      <p:pic>
        <p:nvPicPr>
          <p:cNvPr id="4" name="Picture 3">
            <a:extLst>
              <a:ext uri="{FF2B5EF4-FFF2-40B4-BE49-F238E27FC236}">
                <a16:creationId xmlns:a16="http://schemas.microsoft.com/office/drawing/2014/main" id="{500F4D06-A453-4485-B392-90B100D044C1}"/>
              </a:ext>
            </a:extLst>
          </p:cNvPr>
          <p:cNvPicPr>
            <a:picLocks noChangeAspect="1"/>
          </p:cNvPicPr>
          <p:nvPr/>
        </p:nvPicPr>
        <p:blipFill>
          <a:blip r:embed="rId3"/>
          <a:stretch>
            <a:fillRect/>
          </a:stretch>
        </p:blipFill>
        <p:spPr>
          <a:xfrm>
            <a:off x="1022827" y="5141918"/>
            <a:ext cx="3372321" cy="381053"/>
          </a:xfrm>
          <a:prstGeom prst="rect">
            <a:avLst/>
          </a:prstGeom>
        </p:spPr>
      </p:pic>
      <p:pic>
        <p:nvPicPr>
          <p:cNvPr id="8" name="Picture 7">
            <a:extLst>
              <a:ext uri="{FF2B5EF4-FFF2-40B4-BE49-F238E27FC236}">
                <a16:creationId xmlns:a16="http://schemas.microsoft.com/office/drawing/2014/main" id="{F8F05282-DC3C-4EB0-B919-DC96B58D768D}"/>
              </a:ext>
            </a:extLst>
          </p:cNvPr>
          <p:cNvPicPr>
            <a:picLocks noChangeAspect="1"/>
          </p:cNvPicPr>
          <p:nvPr/>
        </p:nvPicPr>
        <p:blipFill>
          <a:blip r:embed="rId4"/>
          <a:stretch>
            <a:fillRect/>
          </a:stretch>
        </p:blipFill>
        <p:spPr>
          <a:xfrm>
            <a:off x="6094959" y="2004608"/>
            <a:ext cx="5706351" cy="3060457"/>
          </a:xfrm>
          <a:prstGeom prst="rect">
            <a:avLst/>
          </a:prstGeom>
        </p:spPr>
      </p:pic>
      <p:pic>
        <p:nvPicPr>
          <p:cNvPr id="9" name="Picture 8">
            <a:extLst>
              <a:ext uri="{FF2B5EF4-FFF2-40B4-BE49-F238E27FC236}">
                <a16:creationId xmlns:a16="http://schemas.microsoft.com/office/drawing/2014/main" id="{B3ABF178-0244-44BA-AF8A-FAD88A5E831A}"/>
              </a:ext>
            </a:extLst>
          </p:cNvPr>
          <p:cNvPicPr>
            <a:picLocks noChangeAspect="1"/>
          </p:cNvPicPr>
          <p:nvPr/>
        </p:nvPicPr>
        <p:blipFill>
          <a:blip r:embed="rId5"/>
          <a:stretch>
            <a:fillRect/>
          </a:stretch>
        </p:blipFill>
        <p:spPr>
          <a:xfrm>
            <a:off x="7614678" y="5351497"/>
            <a:ext cx="3372321" cy="342948"/>
          </a:xfrm>
          <a:prstGeom prst="rect">
            <a:avLst/>
          </a:prstGeom>
        </p:spPr>
      </p:pic>
    </p:spTree>
    <p:extLst>
      <p:ext uri="{BB962C8B-B14F-4D97-AF65-F5344CB8AC3E}">
        <p14:creationId xmlns:p14="http://schemas.microsoft.com/office/powerpoint/2010/main" val="1451813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4BD9-5FF7-4669-A304-949B62D4CCE3}"/>
              </a:ext>
            </a:extLst>
          </p:cNvPr>
          <p:cNvSpPr>
            <a:spLocks noGrp="1"/>
          </p:cNvSpPr>
          <p:nvPr>
            <p:ph type="title"/>
          </p:nvPr>
        </p:nvSpPr>
        <p:spPr/>
        <p:txBody>
          <a:bodyPr/>
          <a:lstStyle/>
          <a:p>
            <a:r>
              <a:rPr lang="en-US" dirty="0"/>
              <a:t>Julia’s Bookstore Login page</a:t>
            </a:r>
          </a:p>
        </p:txBody>
      </p:sp>
      <p:pic>
        <p:nvPicPr>
          <p:cNvPr id="5" name="Picture 4">
            <a:extLst>
              <a:ext uri="{FF2B5EF4-FFF2-40B4-BE49-F238E27FC236}">
                <a16:creationId xmlns:a16="http://schemas.microsoft.com/office/drawing/2014/main" id="{3E4EB461-682C-44FF-935A-000AC301D523}"/>
              </a:ext>
            </a:extLst>
          </p:cNvPr>
          <p:cNvPicPr>
            <a:picLocks noChangeAspect="1"/>
          </p:cNvPicPr>
          <p:nvPr/>
        </p:nvPicPr>
        <p:blipFill>
          <a:blip r:embed="rId2"/>
          <a:stretch>
            <a:fillRect/>
          </a:stretch>
        </p:blipFill>
        <p:spPr>
          <a:xfrm>
            <a:off x="300262" y="2184489"/>
            <a:ext cx="5675868" cy="2712955"/>
          </a:xfrm>
          <a:prstGeom prst="rect">
            <a:avLst/>
          </a:prstGeom>
        </p:spPr>
      </p:pic>
      <p:pic>
        <p:nvPicPr>
          <p:cNvPr id="6" name="Picture 5">
            <a:extLst>
              <a:ext uri="{FF2B5EF4-FFF2-40B4-BE49-F238E27FC236}">
                <a16:creationId xmlns:a16="http://schemas.microsoft.com/office/drawing/2014/main" id="{AD7B6C8E-755A-4BFB-9CE3-A24A80FA1F94}"/>
              </a:ext>
            </a:extLst>
          </p:cNvPr>
          <p:cNvPicPr>
            <a:picLocks noChangeAspect="1"/>
          </p:cNvPicPr>
          <p:nvPr/>
        </p:nvPicPr>
        <p:blipFill>
          <a:blip r:embed="rId3"/>
          <a:stretch>
            <a:fillRect/>
          </a:stretch>
        </p:blipFill>
        <p:spPr>
          <a:xfrm>
            <a:off x="1623509" y="5228347"/>
            <a:ext cx="3029373" cy="362001"/>
          </a:xfrm>
          <a:prstGeom prst="rect">
            <a:avLst/>
          </a:prstGeom>
        </p:spPr>
      </p:pic>
      <p:pic>
        <p:nvPicPr>
          <p:cNvPr id="7" name="Picture 6">
            <a:extLst>
              <a:ext uri="{FF2B5EF4-FFF2-40B4-BE49-F238E27FC236}">
                <a16:creationId xmlns:a16="http://schemas.microsoft.com/office/drawing/2014/main" id="{89695FB7-C7D5-4F3F-B095-99638E7AFA77}"/>
              </a:ext>
            </a:extLst>
          </p:cNvPr>
          <p:cNvPicPr>
            <a:picLocks noChangeAspect="1"/>
          </p:cNvPicPr>
          <p:nvPr/>
        </p:nvPicPr>
        <p:blipFill>
          <a:blip r:embed="rId4"/>
          <a:stretch>
            <a:fillRect/>
          </a:stretch>
        </p:blipFill>
        <p:spPr>
          <a:xfrm>
            <a:off x="6215872" y="2184489"/>
            <a:ext cx="5389331" cy="2786113"/>
          </a:xfrm>
          <a:prstGeom prst="rect">
            <a:avLst/>
          </a:prstGeom>
        </p:spPr>
      </p:pic>
      <p:pic>
        <p:nvPicPr>
          <p:cNvPr id="10" name="Picture 9">
            <a:extLst>
              <a:ext uri="{FF2B5EF4-FFF2-40B4-BE49-F238E27FC236}">
                <a16:creationId xmlns:a16="http://schemas.microsoft.com/office/drawing/2014/main" id="{B7B0DFD6-6619-417F-955E-962930BC204E}"/>
              </a:ext>
            </a:extLst>
          </p:cNvPr>
          <p:cNvPicPr>
            <a:picLocks noChangeAspect="1"/>
          </p:cNvPicPr>
          <p:nvPr/>
        </p:nvPicPr>
        <p:blipFill>
          <a:blip r:embed="rId5"/>
          <a:stretch>
            <a:fillRect/>
          </a:stretch>
        </p:blipFill>
        <p:spPr>
          <a:xfrm>
            <a:off x="7539120" y="5228347"/>
            <a:ext cx="3219899" cy="304843"/>
          </a:xfrm>
          <a:prstGeom prst="rect">
            <a:avLst/>
          </a:prstGeom>
        </p:spPr>
      </p:pic>
    </p:spTree>
    <p:extLst>
      <p:ext uri="{BB962C8B-B14F-4D97-AF65-F5344CB8AC3E}">
        <p14:creationId xmlns:p14="http://schemas.microsoft.com/office/powerpoint/2010/main" val="200580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B6C9-4BB3-4959-AF4E-E8E57BDE5176}"/>
              </a:ext>
            </a:extLst>
          </p:cNvPr>
          <p:cNvSpPr>
            <a:spLocks noGrp="1"/>
          </p:cNvSpPr>
          <p:nvPr>
            <p:ph type="title"/>
          </p:nvPr>
        </p:nvSpPr>
        <p:spPr/>
        <p:txBody>
          <a:bodyPr/>
          <a:lstStyle/>
          <a:p>
            <a:r>
              <a:rPr lang="en-US" dirty="0"/>
              <a:t>Julia’s Bookstore Login page code</a:t>
            </a:r>
          </a:p>
        </p:txBody>
      </p:sp>
      <p:sp>
        <p:nvSpPr>
          <p:cNvPr id="3" name="Content Placeholder 2">
            <a:extLst>
              <a:ext uri="{FF2B5EF4-FFF2-40B4-BE49-F238E27FC236}">
                <a16:creationId xmlns:a16="http://schemas.microsoft.com/office/drawing/2014/main" id="{669EB55A-D069-4085-9624-EA6A1732F9AE}"/>
              </a:ext>
            </a:extLst>
          </p:cNvPr>
          <p:cNvSpPr>
            <a:spLocks noGrp="1"/>
          </p:cNvSpPr>
          <p:nvPr>
            <p:ph sz="half" idx="1"/>
          </p:nvPr>
        </p:nvSpPr>
        <p:spPr>
          <a:xfrm>
            <a:off x="577049" y="2011680"/>
            <a:ext cx="5383175" cy="4433508"/>
          </a:xfrm>
        </p:spPr>
        <p:txBody>
          <a:bodyPr>
            <a:normAutofit lnSpcReduction="10000"/>
          </a:bodyPr>
          <a:lstStyle/>
          <a:p>
            <a:r>
              <a:rPr lang="en-US" sz="2000" dirty="0">
                <a:effectLst/>
                <a:latin typeface="Times New Roman" panose="02020603050405020304" pitchFamily="18" charset="0"/>
                <a:ea typeface="Calibri" panose="020F0502020204030204" pitchFamily="34" charset="0"/>
              </a:rPr>
              <a:t>When a user tries to insert malicious injections into the text fields when they press login the screen will reload, preventing information from being disclosed. </a:t>
            </a:r>
          </a:p>
          <a:p>
            <a:r>
              <a:rPr lang="en-US" sz="1800" dirty="0">
                <a:effectLst/>
                <a:latin typeface="Times New Roman" panose="02020603050405020304" pitchFamily="18" charset="0"/>
                <a:ea typeface="Calibri" panose="020F0502020204030204" pitchFamily="34" charset="0"/>
              </a:rPr>
              <a:t>The index.js file does client-side input validation by checking input and creating errors (See image 30). </a:t>
            </a:r>
          </a:p>
          <a:p>
            <a:pPr lvl="1"/>
            <a:r>
              <a:rPr lang="en-US" sz="1600" dirty="0">
                <a:effectLst/>
                <a:latin typeface="Times New Roman" panose="02020603050405020304" pitchFamily="18" charset="0"/>
                <a:ea typeface="Calibri" panose="020F0502020204030204" pitchFamily="34" charset="0"/>
              </a:rPr>
              <a:t>This checks if the email is null and if the email is valid. </a:t>
            </a:r>
          </a:p>
          <a:p>
            <a:pPr lvl="1"/>
            <a:r>
              <a:rPr lang="en-US" sz="1600" dirty="0">
                <a:effectLst/>
                <a:latin typeface="Times New Roman" panose="02020603050405020304" pitchFamily="18" charset="0"/>
                <a:ea typeface="Calibri" panose="020F0502020204030204" pitchFamily="34" charset="0"/>
              </a:rPr>
              <a:t>If the input does exist in the database, then no errors will occur. </a:t>
            </a:r>
          </a:p>
          <a:p>
            <a:pPr lvl="1"/>
            <a:r>
              <a:rPr lang="en-US" sz="1600" dirty="0">
                <a:effectLst/>
                <a:latin typeface="Times New Roman" panose="02020603050405020304" pitchFamily="18" charset="0"/>
                <a:ea typeface="Calibri" panose="020F0502020204030204" pitchFamily="34" charset="0"/>
              </a:rPr>
              <a:t>The password needs to match the password in the database if not it will cause an error (See image 31). </a:t>
            </a:r>
          </a:p>
          <a:p>
            <a:r>
              <a:rPr lang="en-US" sz="2000" dirty="0">
                <a:effectLst/>
                <a:latin typeface="Times New Roman" panose="02020603050405020304" pitchFamily="18" charset="0"/>
                <a:ea typeface="Calibri" panose="020F0502020204030204" pitchFamily="34" charset="0"/>
              </a:rPr>
              <a:t>This file uses </a:t>
            </a:r>
            <a:r>
              <a:rPr lang="en-US" sz="2000" dirty="0" err="1">
                <a:effectLst/>
                <a:latin typeface="Times New Roman" panose="02020603050405020304" pitchFamily="18" charset="0"/>
                <a:ea typeface="Calibri" panose="020F0502020204030204" pitchFamily="34" charset="0"/>
              </a:rPr>
              <a:t>loginpassCheck.php</a:t>
            </a:r>
            <a:r>
              <a:rPr lang="en-US" sz="2000" dirty="0">
                <a:effectLst/>
                <a:latin typeface="Times New Roman" panose="02020603050405020304" pitchFamily="18" charset="0"/>
                <a:ea typeface="Calibri" panose="020F0502020204030204" pitchFamily="34" charset="0"/>
              </a:rPr>
              <a:t>, also a part of client-side validation, to make sure that the email and password being inputted exist in the database (See image 32)</a:t>
            </a:r>
          </a:p>
        </p:txBody>
      </p:sp>
      <p:sp>
        <p:nvSpPr>
          <p:cNvPr id="4" name="Content Placeholder 3">
            <a:extLst>
              <a:ext uri="{FF2B5EF4-FFF2-40B4-BE49-F238E27FC236}">
                <a16:creationId xmlns:a16="http://schemas.microsoft.com/office/drawing/2014/main" id="{4D297A54-E23A-45E5-86A3-2D6D4CAE7BA6}"/>
              </a:ext>
            </a:extLst>
          </p:cNvPr>
          <p:cNvSpPr>
            <a:spLocks noGrp="1"/>
          </p:cNvSpPr>
          <p:nvPr>
            <p:ph sz="half" idx="2"/>
          </p:nvPr>
        </p:nvSpPr>
        <p:spPr>
          <a:xfrm>
            <a:off x="6230390" y="2011679"/>
            <a:ext cx="5665687" cy="4433507"/>
          </a:xfrm>
        </p:spPr>
        <p:txBody>
          <a:bodyPr>
            <a:normAutofit lnSpcReduction="10000"/>
          </a:bodyPr>
          <a:lstStyle/>
          <a:p>
            <a:r>
              <a:rPr lang="en-US" sz="2000" dirty="0">
                <a:effectLst/>
                <a:latin typeface="Times New Roman" panose="02020603050405020304" pitchFamily="18" charset="0"/>
                <a:ea typeface="Calibri" panose="020F0502020204030204" pitchFamily="34" charset="0"/>
              </a:rPr>
              <a:t>The file check2.php is used for the server-side validation, which checks if the input is empty and makes sure it is in the correct format (See image 33). </a:t>
            </a:r>
          </a:p>
          <a:p>
            <a:r>
              <a:rPr lang="en-US" sz="2000" dirty="0">
                <a:effectLst/>
                <a:latin typeface="Times New Roman" panose="02020603050405020304" pitchFamily="18" charset="0"/>
                <a:ea typeface="Calibri" panose="020F0502020204030204" pitchFamily="34" charset="0"/>
              </a:rPr>
              <a:t>This file also checks the password making sure it is not empty, checks to make sure the password is 6 to 14 characters in length (See image 34). </a:t>
            </a:r>
          </a:p>
          <a:p>
            <a:r>
              <a:rPr lang="en-US" sz="2000" dirty="0">
                <a:effectLst/>
                <a:latin typeface="Times New Roman" panose="02020603050405020304" pitchFamily="18" charset="0"/>
                <a:ea typeface="Calibri" panose="020F0502020204030204" pitchFamily="34" charset="0"/>
              </a:rPr>
              <a:t>If the email and password do not contain errors, then a statement is prepared to get the information from the database (See image 35).</a:t>
            </a:r>
            <a:endParaRPr lang="en-US" sz="2000" dirty="0"/>
          </a:p>
        </p:txBody>
      </p:sp>
    </p:spTree>
    <p:extLst>
      <p:ext uri="{BB962C8B-B14F-4D97-AF65-F5344CB8AC3E}">
        <p14:creationId xmlns:p14="http://schemas.microsoft.com/office/powerpoint/2010/main" val="2946092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B6C9-4BB3-4959-AF4E-E8E57BDE5176}"/>
              </a:ext>
            </a:extLst>
          </p:cNvPr>
          <p:cNvSpPr>
            <a:spLocks noGrp="1"/>
          </p:cNvSpPr>
          <p:nvPr>
            <p:ph type="title"/>
          </p:nvPr>
        </p:nvSpPr>
        <p:spPr/>
        <p:txBody>
          <a:bodyPr/>
          <a:lstStyle/>
          <a:p>
            <a:r>
              <a:rPr lang="en-US" dirty="0"/>
              <a:t>Julia’s Bookstore Login page code</a:t>
            </a:r>
          </a:p>
        </p:txBody>
      </p:sp>
      <p:pic>
        <p:nvPicPr>
          <p:cNvPr id="5" name="Picture 4">
            <a:extLst>
              <a:ext uri="{FF2B5EF4-FFF2-40B4-BE49-F238E27FC236}">
                <a16:creationId xmlns:a16="http://schemas.microsoft.com/office/drawing/2014/main" id="{5EAFF1A0-AB94-4625-A633-24F6C9BC5692}"/>
              </a:ext>
            </a:extLst>
          </p:cNvPr>
          <p:cNvPicPr>
            <a:picLocks noChangeAspect="1"/>
          </p:cNvPicPr>
          <p:nvPr/>
        </p:nvPicPr>
        <p:blipFill>
          <a:blip r:embed="rId2"/>
          <a:stretch>
            <a:fillRect/>
          </a:stretch>
        </p:blipFill>
        <p:spPr>
          <a:xfrm>
            <a:off x="0" y="1792936"/>
            <a:ext cx="5499069" cy="3029975"/>
          </a:xfrm>
          <a:prstGeom prst="rect">
            <a:avLst/>
          </a:prstGeom>
        </p:spPr>
      </p:pic>
      <p:pic>
        <p:nvPicPr>
          <p:cNvPr id="6" name="Picture 5">
            <a:extLst>
              <a:ext uri="{FF2B5EF4-FFF2-40B4-BE49-F238E27FC236}">
                <a16:creationId xmlns:a16="http://schemas.microsoft.com/office/drawing/2014/main" id="{6DF82B61-BF42-4BA1-AA1A-D47A889A245D}"/>
              </a:ext>
            </a:extLst>
          </p:cNvPr>
          <p:cNvPicPr>
            <a:picLocks noChangeAspect="1"/>
          </p:cNvPicPr>
          <p:nvPr/>
        </p:nvPicPr>
        <p:blipFill>
          <a:blip r:embed="rId3"/>
          <a:stretch>
            <a:fillRect/>
          </a:stretch>
        </p:blipFill>
        <p:spPr>
          <a:xfrm>
            <a:off x="301370" y="4916809"/>
            <a:ext cx="4572638" cy="495369"/>
          </a:xfrm>
          <a:prstGeom prst="rect">
            <a:avLst/>
          </a:prstGeom>
        </p:spPr>
      </p:pic>
      <p:pic>
        <p:nvPicPr>
          <p:cNvPr id="7" name="Picture 6">
            <a:extLst>
              <a:ext uri="{FF2B5EF4-FFF2-40B4-BE49-F238E27FC236}">
                <a16:creationId xmlns:a16="http://schemas.microsoft.com/office/drawing/2014/main" id="{5F9676C2-2FE9-438F-838D-65A13CD5B6DF}"/>
              </a:ext>
            </a:extLst>
          </p:cNvPr>
          <p:cNvPicPr>
            <a:picLocks noChangeAspect="1"/>
          </p:cNvPicPr>
          <p:nvPr/>
        </p:nvPicPr>
        <p:blipFill>
          <a:blip r:embed="rId4"/>
          <a:stretch>
            <a:fillRect/>
          </a:stretch>
        </p:blipFill>
        <p:spPr>
          <a:xfrm>
            <a:off x="5848481" y="1980481"/>
            <a:ext cx="5944115" cy="2225233"/>
          </a:xfrm>
          <a:prstGeom prst="rect">
            <a:avLst/>
          </a:prstGeom>
        </p:spPr>
      </p:pic>
      <p:pic>
        <p:nvPicPr>
          <p:cNvPr id="8" name="Picture 7">
            <a:extLst>
              <a:ext uri="{FF2B5EF4-FFF2-40B4-BE49-F238E27FC236}">
                <a16:creationId xmlns:a16="http://schemas.microsoft.com/office/drawing/2014/main" id="{720AB330-E038-4833-94CE-CC3C0524E64A}"/>
              </a:ext>
            </a:extLst>
          </p:cNvPr>
          <p:cNvPicPr>
            <a:picLocks noChangeAspect="1"/>
          </p:cNvPicPr>
          <p:nvPr/>
        </p:nvPicPr>
        <p:blipFill>
          <a:blip r:embed="rId5"/>
          <a:stretch>
            <a:fillRect/>
          </a:stretch>
        </p:blipFill>
        <p:spPr>
          <a:xfrm>
            <a:off x="6381797" y="4556174"/>
            <a:ext cx="4877481" cy="533474"/>
          </a:xfrm>
          <a:prstGeom prst="rect">
            <a:avLst/>
          </a:prstGeom>
        </p:spPr>
      </p:pic>
    </p:spTree>
    <p:extLst>
      <p:ext uri="{BB962C8B-B14F-4D97-AF65-F5344CB8AC3E}">
        <p14:creationId xmlns:p14="http://schemas.microsoft.com/office/powerpoint/2010/main" val="2252967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B6C9-4BB3-4959-AF4E-E8E57BDE5176}"/>
              </a:ext>
            </a:extLst>
          </p:cNvPr>
          <p:cNvSpPr>
            <a:spLocks noGrp="1"/>
          </p:cNvSpPr>
          <p:nvPr>
            <p:ph type="title"/>
          </p:nvPr>
        </p:nvSpPr>
        <p:spPr/>
        <p:txBody>
          <a:bodyPr/>
          <a:lstStyle/>
          <a:p>
            <a:r>
              <a:rPr lang="en-US" dirty="0"/>
              <a:t>Julia’s Bookstore Login page code</a:t>
            </a:r>
          </a:p>
        </p:txBody>
      </p:sp>
      <p:pic>
        <p:nvPicPr>
          <p:cNvPr id="3" name="Picture 2">
            <a:extLst>
              <a:ext uri="{FF2B5EF4-FFF2-40B4-BE49-F238E27FC236}">
                <a16:creationId xmlns:a16="http://schemas.microsoft.com/office/drawing/2014/main" id="{E10D263B-6003-45A4-B428-45F8A088CC29}"/>
              </a:ext>
            </a:extLst>
          </p:cNvPr>
          <p:cNvPicPr>
            <a:picLocks noChangeAspect="1"/>
          </p:cNvPicPr>
          <p:nvPr/>
        </p:nvPicPr>
        <p:blipFill>
          <a:blip r:embed="rId2"/>
          <a:stretch>
            <a:fillRect/>
          </a:stretch>
        </p:blipFill>
        <p:spPr>
          <a:xfrm>
            <a:off x="239558" y="2040177"/>
            <a:ext cx="5517358" cy="4121253"/>
          </a:xfrm>
          <a:prstGeom prst="rect">
            <a:avLst/>
          </a:prstGeom>
        </p:spPr>
      </p:pic>
      <p:pic>
        <p:nvPicPr>
          <p:cNvPr id="4" name="Picture 3">
            <a:extLst>
              <a:ext uri="{FF2B5EF4-FFF2-40B4-BE49-F238E27FC236}">
                <a16:creationId xmlns:a16="http://schemas.microsoft.com/office/drawing/2014/main" id="{F1112420-7308-48C5-AA31-C4F9CFE6266B}"/>
              </a:ext>
            </a:extLst>
          </p:cNvPr>
          <p:cNvPicPr>
            <a:picLocks noChangeAspect="1"/>
          </p:cNvPicPr>
          <p:nvPr/>
        </p:nvPicPr>
        <p:blipFill>
          <a:blip r:embed="rId3"/>
          <a:stretch>
            <a:fillRect/>
          </a:stretch>
        </p:blipFill>
        <p:spPr>
          <a:xfrm>
            <a:off x="769076" y="6251087"/>
            <a:ext cx="4458322" cy="495369"/>
          </a:xfrm>
          <a:prstGeom prst="rect">
            <a:avLst/>
          </a:prstGeom>
        </p:spPr>
      </p:pic>
      <p:pic>
        <p:nvPicPr>
          <p:cNvPr id="9" name="Picture 8">
            <a:extLst>
              <a:ext uri="{FF2B5EF4-FFF2-40B4-BE49-F238E27FC236}">
                <a16:creationId xmlns:a16="http://schemas.microsoft.com/office/drawing/2014/main" id="{0F37928D-46C7-43A4-B276-2CB029C1D3BC}"/>
              </a:ext>
            </a:extLst>
          </p:cNvPr>
          <p:cNvPicPr>
            <a:picLocks noChangeAspect="1"/>
          </p:cNvPicPr>
          <p:nvPr/>
        </p:nvPicPr>
        <p:blipFill>
          <a:blip r:embed="rId4"/>
          <a:stretch>
            <a:fillRect/>
          </a:stretch>
        </p:blipFill>
        <p:spPr>
          <a:xfrm>
            <a:off x="6276574" y="2040177"/>
            <a:ext cx="5675868" cy="3700593"/>
          </a:xfrm>
          <a:prstGeom prst="rect">
            <a:avLst/>
          </a:prstGeom>
        </p:spPr>
      </p:pic>
      <p:pic>
        <p:nvPicPr>
          <p:cNvPr id="10" name="Picture 9">
            <a:extLst>
              <a:ext uri="{FF2B5EF4-FFF2-40B4-BE49-F238E27FC236}">
                <a16:creationId xmlns:a16="http://schemas.microsoft.com/office/drawing/2014/main" id="{91610C0D-F902-440C-AB44-26365A764BAB}"/>
              </a:ext>
            </a:extLst>
          </p:cNvPr>
          <p:cNvPicPr>
            <a:picLocks noChangeAspect="1"/>
          </p:cNvPicPr>
          <p:nvPr/>
        </p:nvPicPr>
        <p:blipFill>
          <a:blip r:embed="rId5"/>
          <a:stretch>
            <a:fillRect/>
          </a:stretch>
        </p:blipFill>
        <p:spPr>
          <a:xfrm>
            <a:off x="6685294" y="5988011"/>
            <a:ext cx="4858428" cy="342948"/>
          </a:xfrm>
          <a:prstGeom prst="rect">
            <a:avLst/>
          </a:prstGeom>
        </p:spPr>
      </p:pic>
    </p:spTree>
    <p:extLst>
      <p:ext uri="{BB962C8B-B14F-4D97-AF65-F5344CB8AC3E}">
        <p14:creationId xmlns:p14="http://schemas.microsoft.com/office/powerpoint/2010/main" val="1263821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B6C9-4BB3-4959-AF4E-E8E57BDE5176}"/>
              </a:ext>
            </a:extLst>
          </p:cNvPr>
          <p:cNvSpPr>
            <a:spLocks noGrp="1"/>
          </p:cNvSpPr>
          <p:nvPr>
            <p:ph type="title"/>
          </p:nvPr>
        </p:nvSpPr>
        <p:spPr/>
        <p:txBody>
          <a:bodyPr/>
          <a:lstStyle/>
          <a:p>
            <a:r>
              <a:rPr lang="en-US" dirty="0"/>
              <a:t>Julia’s Bookstore Login page code</a:t>
            </a:r>
          </a:p>
        </p:txBody>
      </p:sp>
      <p:pic>
        <p:nvPicPr>
          <p:cNvPr id="5" name="Picture 4">
            <a:extLst>
              <a:ext uri="{FF2B5EF4-FFF2-40B4-BE49-F238E27FC236}">
                <a16:creationId xmlns:a16="http://schemas.microsoft.com/office/drawing/2014/main" id="{BCDD8B10-2831-4696-9B5C-E2917E604718}"/>
              </a:ext>
            </a:extLst>
          </p:cNvPr>
          <p:cNvPicPr>
            <a:picLocks noChangeAspect="1"/>
          </p:cNvPicPr>
          <p:nvPr/>
        </p:nvPicPr>
        <p:blipFill>
          <a:blip r:embed="rId2"/>
          <a:stretch>
            <a:fillRect/>
          </a:stretch>
        </p:blipFill>
        <p:spPr>
          <a:xfrm>
            <a:off x="150844" y="2140180"/>
            <a:ext cx="5944115" cy="1719221"/>
          </a:xfrm>
          <a:prstGeom prst="rect">
            <a:avLst/>
          </a:prstGeom>
        </p:spPr>
      </p:pic>
      <p:pic>
        <p:nvPicPr>
          <p:cNvPr id="6" name="Picture 5">
            <a:extLst>
              <a:ext uri="{FF2B5EF4-FFF2-40B4-BE49-F238E27FC236}">
                <a16:creationId xmlns:a16="http://schemas.microsoft.com/office/drawing/2014/main" id="{894DA41E-5D25-4DF0-9D3B-48B4ED2DC4F5}"/>
              </a:ext>
            </a:extLst>
          </p:cNvPr>
          <p:cNvPicPr>
            <a:picLocks noChangeAspect="1"/>
          </p:cNvPicPr>
          <p:nvPr/>
        </p:nvPicPr>
        <p:blipFill>
          <a:blip r:embed="rId3"/>
          <a:stretch>
            <a:fillRect/>
          </a:stretch>
        </p:blipFill>
        <p:spPr>
          <a:xfrm>
            <a:off x="798476" y="4206645"/>
            <a:ext cx="4648849" cy="362001"/>
          </a:xfrm>
          <a:prstGeom prst="rect">
            <a:avLst/>
          </a:prstGeom>
        </p:spPr>
      </p:pic>
      <p:pic>
        <p:nvPicPr>
          <p:cNvPr id="7" name="Picture 6">
            <a:extLst>
              <a:ext uri="{FF2B5EF4-FFF2-40B4-BE49-F238E27FC236}">
                <a16:creationId xmlns:a16="http://schemas.microsoft.com/office/drawing/2014/main" id="{5AB0E17E-5CFF-4629-A209-8CF1B97BD51B}"/>
              </a:ext>
            </a:extLst>
          </p:cNvPr>
          <p:cNvPicPr>
            <a:picLocks noChangeAspect="1"/>
          </p:cNvPicPr>
          <p:nvPr/>
        </p:nvPicPr>
        <p:blipFill>
          <a:blip r:embed="rId4"/>
          <a:stretch>
            <a:fillRect/>
          </a:stretch>
        </p:blipFill>
        <p:spPr>
          <a:xfrm>
            <a:off x="7295061" y="1422369"/>
            <a:ext cx="4648849" cy="4601304"/>
          </a:xfrm>
          <a:prstGeom prst="rect">
            <a:avLst/>
          </a:prstGeom>
        </p:spPr>
      </p:pic>
      <p:pic>
        <p:nvPicPr>
          <p:cNvPr id="8" name="Picture 7">
            <a:extLst>
              <a:ext uri="{FF2B5EF4-FFF2-40B4-BE49-F238E27FC236}">
                <a16:creationId xmlns:a16="http://schemas.microsoft.com/office/drawing/2014/main" id="{9368117C-3E59-4F1B-A0B2-ECF76F903F19}"/>
              </a:ext>
            </a:extLst>
          </p:cNvPr>
          <p:cNvPicPr>
            <a:picLocks noChangeAspect="1"/>
          </p:cNvPicPr>
          <p:nvPr/>
        </p:nvPicPr>
        <p:blipFill>
          <a:blip r:embed="rId5"/>
          <a:stretch>
            <a:fillRect/>
          </a:stretch>
        </p:blipFill>
        <p:spPr>
          <a:xfrm>
            <a:off x="7533219" y="6195103"/>
            <a:ext cx="4172532" cy="495369"/>
          </a:xfrm>
          <a:prstGeom prst="rect">
            <a:avLst/>
          </a:prstGeom>
        </p:spPr>
      </p:pic>
    </p:spTree>
    <p:extLst>
      <p:ext uri="{BB962C8B-B14F-4D97-AF65-F5344CB8AC3E}">
        <p14:creationId xmlns:p14="http://schemas.microsoft.com/office/powerpoint/2010/main" val="3599060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814726" y="2017007"/>
            <a:ext cx="4754880" cy="4206240"/>
          </a:xfrm>
        </p:spPr>
        <p:txBody>
          <a:bodyPr/>
          <a:lstStyle/>
          <a:p>
            <a:r>
              <a:rPr lang="en-US" sz="1800" dirty="0">
                <a:effectLst/>
                <a:latin typeface="Times New Roman" panose="02020603050405020304" pitchFamily="18" charset="0"/>
                <a:ea typeface="Calibri" panose="020F0502020204030204" pitchFamily="34" charset="0"/>
              </a:rPr>
              <a:t>If a user inputs incorrect information and tries to login they will be switched to the signup page. </a:t>
            </a:r>
          </a:p>
          <a:p>
            <a:r>
              <a:rPr lang="en-US" sz="1800" dirty="0">
                <a:effectLst/>
                <a:latin typeface="Times New Roman" panose="02020603050405020304" pitchFamily="18" charset="0"/>
                <a:ea typeface="Calibri" panose="020F0502020204030204" pitchFamily="34" charset="0"/>
              </a:rPr>
              <a:t>Additionally, this can be accessed if a user clicks the ‘I’m New’ link they will be taken to the sign-up form (See image 36). </a:t>
            </a:r>
          </a:p>
          <a:p>
            <a:r>
              <a:rPr lang="en-US" sz="1800" dirty="0">
                <a:effectLst/>
                <a:latin typeface="Times New Roman" panose="02020603050405020304" pitchFamily="18" charset="0"/>
                <a:ea typeface="Calibri" panose="020F0502020204030204" pitchFamily="34" charset="0"/>
              </a:rPr>
              <a:t>The user’s full name, email address, password, and password confirmation fields cannot be left blank. </a:t>
            </a:r>
          </a:p>
          <a:p>
            <a:pPr lvl="1"/>
            <a:r>
              <a:rPr lang="en-US" sz="1600" dirty="0">
                <a:effectLst/>
                <a:latin typeface="Times New Roman" panose="02020603050405020304" pitchFamily="18" charset="0"/>
                <a:ea typeface="Calibri" panose="020F0502020204030204" pitchFamily="34" charset="0"/>
              </a:rPr>
              <a:t>If they are an error will be displayed (See image 37). The phone number can be left blank but if there is input it must be 10 digits (See image 38).</a:t>
            </a:r>
            <a:endParaRPr lang="en-US" dirty="0"/>
          </a:p>
        </p:txBody>
      </p:sp>
      <p:pic>
        <p:nvPicPr>
          <p:cNvPr id="5" name="Content Placeholder 4">
            <a:extLst>
              <a:ext uri="{FF2B5EF4-FFF2-40B4-BE49-F238E27FC236}">
                <a16:creationId xmlns:a16="http://schemas.microsoft.com/office/drawing/2014/main" id="{47B3C243-D42F-4E53-B67A-F8C15A7BBE6A}"/>
              </a:ext>
            </a:extLst>
          </p:cNvPr>
          <p:cNvPicPr>
            <a:picLocks noGrp="1" noChangeAspect="1"/>
          </p:cNvPicPr>
          <p:nvPr>
            <p:ph sz="half" idx="2"/>
          </p:nvPr>
        </p:nvPicPr>
        <p:blipFill>
          <a:blip r:embed="rId2"/>
          <a:stretch>
            <a:fillRect/>
          </a:stretch>
        </p:blipFill>
        <p:spPr>
          <a:xfrm>
            <a:off x="6747291" y="2067288"/>
            <a:ext cx="4754562" cy="2551950"/>
          </a:xfrm>
          <a:prstGeom prst="rect">
            <a:avLst/>
          </a:prstGeom>
        </p:spPr>
      </p:pic>
      <p:pic>
        <p:nvPicPr>
          <p:cNvPr id="6" name="Picture 5">
            <a:extLst>
              <a:ext uri="{FF2B5EF4-FFF2-40B4-BE49-F238E27FC236}">
                <a16:creationId xmlns:a16="http://schemas.microsoft.com/office/drawing/2014/main" id="{44A8B62F-0D3E-4B94-A5FF-61EDBC4BEDB9}"/>
              </a:ext>
            </a:extLst>
          </p:cNvPr>
          <p:cNvPicPr>
            <a:picLocks noChangeAspect="1"/>
          </p:cNvPicPr>
          <p:nvPr/>
        </p:nvPicPr>
        <p:blipFill>
          <a:blip r:embed="rId3"/>
          <a:stretch>
            <a:fillRect/>
          </a:stretch>
        </p:blipFill>
        <p:spPr>
          <a:xfrm>
            <a:off x="7131612" y="4893591"/>
            <a:ext cx="4172532" cy="342948"/>
          </a:xfrm>
          <a:prstGeom prst="rect">
            <a:avLst/>
          </a:prstGeom>
        </p:spPr>
      </p:pic>
    </p:spTree>
    <p:extLst>
      <p:ext uri="{BB962C8B-B14F-4D97-AF65-F5344CB8AC3E}">
        <p14:creationId xmlns:p14="http://schemas.microsoft.com/office/powerpoint/2010/main" val="4264830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a:t>
            </a:r>
          </a:p>
        </p:txBody>
      </p:sp>
      <p:pic>
        <p:nvPicPr>
          <p:cNvPr id="9" name="Content Placeholder 8">
            <a:extLst>
              <a:ext uri="{FF2B5EF4-FFF2-40B4-BE49-F238E27FC236}">
                <a16:creationId xmlns:a16="http://schemas.microsoft.com/office/drawing/2014/main" id="{3067528F-86F4-494B-8CF5-2443838375EE}"/>
              </a:ext>
            </a:extLst>
          </p:cNvPr>
          <p:cNvPicPr>
            <a:picLocks noGrp="1" noChangeAspect="1"/>
          </p:cNvPicPr>
          <p:nvPr>
            <p:ph sz="half" idx="1"/>
          </p:nvPr>
        </p:nvPicPr>
        <p:blipFill>
          <a:blip r:embed="rId2"/>
          <a:stretch>
            <a:fillRect/>
          </a:stretch>
        </p:blipFill>
        <p:spPr>
          <a:xfrm>
            <a:off x="1383426" y="5329165"/>
            <a:ext cx="3448531" cy="323895"/>
          </a:xfrm>
          <a:prstGeom prst="rect">
            <a:avLst/>
          </a:prstGeom>
        </p:spPr>
      </p:pic>
      <p:pic>
        <p:nvPicPr>
          <p:cNvPr id="10" name="Content Placeholder 9">
            <a:extLst>
              <a:ext uri="{FF2B5EF4-FFF2-40B4-BE49-F238E27FC236}">
                <a16:creationId xmlns:a16="http://schemas.microsoft.com/office/drawing/2014/main" id="{6E2FDBD1-76CB-4FAD-AF05-513D0CA4CBC7}"/>
              </a:ext>
            </a:extLst>
          </p:cNvPr>
          <p:cNvPicPr>
            <a:picLocks noGrp="1" noChangeAspect="1"/>
          </p:cNvPicPr>
          <p:nvPr>
            <p:ph sz="half" idx="2"/>
          </p:nvPr>
        </p:nvPicPr>
        <p:blipFill>
          <a:blip r:embed="rId3"/>
          <a:stretch>
            <a:fillRect/>
          </a:stretch>
        </p:blipFill>
        <p:spPr>
          <a:xfrm>
            <a:off x="6322525" y="2253272"/>
            <a:ext cx="5672398" cy="2749162"/>
          </a:xfrm>
          <a:prstGeom prst="rect">
            <a:avLst/>
          </a:prstGeom>
        </p:spPr>
      </p:pic>
      <p:pic>
        <p:nvPicPr>
          <p:cNvPr id="8" name="Picture 7">
            <a:extLst>
              <a:ext uri="{FF2B5EF4-FFF2-40B4-BE49-F238E27FC236}">
                <a16:creationId xmlns:a16="http://schemas.microsoft.com/office/drawing/2014/main" id="{B0AA6C96-E2A4-4FBB-B2E8-9CF5DF17EE06}"/>
              </a:ext>
            </a:extLst>
          </p:cNvPr>
          <p:cNvPicPr>
            <a:picLocks noChangeAspect="1"/>
          </p:cNvPicPr>
          <p:nvPr/>
        </p:nvPicPr>
        <p:blipFill>
          <a:blip r:embed="rId4"/>
          <a:stretch>
            <a:fillRect/>
          </a:stretch>
        </p:blipFill>
        <p:spPr>
          <a:xfrm>
            <a:off x="539533" y="2253272"/>
            <a:ext cx="5329943" cy="2858973"/>
          </a:xfrm>
          <a:prstGeom prst="rect">
            <a:avLst/>
          </a:prstGeom>
        </p:spPr>
      </p:pic>
      <p:pic>
        <p:nvPicPr>
          <p:cNvPr id="11" name="Picture 10">
            <a:extLst>
              <a:ext uri="{FF2B5EF4-FFF2-40B4-BE49-F238E27FC236}">
                <a16:creationId xmlns:a16="http://schemas.microsoft.com/office/drawing/2014/main" id="{523B24A4-7BF1-489C-B5F4-011BDA1C7B74}"/>
              </a:ext>
            </a:extLst>
          </p:cNvPr>
          <p:cNvPicPr>
            <a:picLocks noChangeAspect="1"/>
          </p:cNvPicPr>
          <p:nvPr/>
        </p:nvPicPr>
        <p:blipFill>
          <a:blip r:embed="rId5"/>
          <a:stretch>
            <a:fillRect/>
          </a:stretch>
        </p:blipFill>
        <p:spPr>
          <a:xfrm>
            <a:off x="7280472" y="5329165"/>
            <a:ext cx="3905795" cy="342948"/>
          </a:xfrm>
          <a:prstGeom prst="rect">
            <a:avLst/>
          </a:prstGeom>
        </p:spPr>
      </p:pic>
    </p:spTree>
    <p:extLst>
      <p:ext uri="{BB962C8B-B14F-4D97-AF65-F5344CB8AC3E}">
        <p14:creationId xmlns:p14="http://schemas.microsoft.com/office/powerpoint/2010/main" val="2745628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a:t>
            </a:r>
          </a:p>
        </p:txBody>
      </p:sp>
      <p:sp>
        <p:nvSpPr>
          <p:cNvPr id="4" name="Content Placeholder 3">
            <a:extLst>
              <a:ext uri="{FF2B5EF4-FFF2-40B4-BE49-F238E27FC236}">
                <a16:creationId xmlns:a16="http://schemas.microsoft.com/office/drawing/2014/main" id="{FA3EAD5D-2B5E-4E32-80D5-B58FA8B8DBC7}"/>
              </a:ext>
            </a:extLst>
          </p:cNvPr>
          <p:cNvSpPr>
            <a:spLocks noGrp="1"/>
          </p:cNvSpPr>
          <p:nvPr>
            <p:ph sz="half" idx="1"/>
          </p:nvPr>
        </p:nvSpPr>
        <p:spPr>
          <a:xfrm>
            <a:off x="214604" y="2011680"/>
            <a:ext cx="5745620" cy="4206240"/>
          </a:xfrm>
        </p:spPr>
        <p:txBody>
          <a:bodyPr/>
          <a:lstStyle/>
          <a:p>
            <a:r>
              <a:rPr lang="en-US" sz="1800" dirty="0">
                <a:effectLst/>
                <a:latin typeface="Times New Roman" panose="02020603050405020304" pitchFamily="18" charset="0"/>
                <a:ea typeface="Calibri" panose="020F0502020204030204" pitchFamily="34" charset="0"/>
              </a:rPr>
              <a:t>The name needs to be over 5 characters since it is a full name (See image 39). </a:t>
            </a:r>
          </a:p>
          <a:p>
            <a:r>
              <a:rPr lang="en-US" sz="1800" dirty="0">
                <a:effectLst/>
                <a:latin typeface="Times New Roman" panose="02020603050405020304" pitchFamily="18" charset="0"/>
                <a:ea typeface="Calibri" panose="020F0502020204030204" pitchFamily="34" charset="0"/>
              </a:rPr>
              <a:t>The email must be in proper format and not exist in the database (See image 40). </a:t>
            </a:r>
          </a:p>
          <a:p>
            <a:r>
              <a:rPr lang="en-US" sz="1800" dirty="0">
                <a:effectLst/>
                <a:latin typeface="Times New Roman" panose="02020603050405020304" pitchFamily="18" charset="0"/>
                <a:ea typeface="Calibri" panose="020F0502020204030204" pitchFamily="34" charset="0"/>
              </a:rPr>
              <a:t>The password must start with a letter and the confirmation password must match (See image 41). </a:t>
            </a:r>
          </a:p>
          <a:p>
            <a:r>
              <a:rPr lang="en-US" sz="1800" dirty="0">
                <a:effectLst/>
                <a:latin typeface="Times New Roman" panose="02020603050405020304" pitchFamily="18" charset="0"/>
                <a:ea typeface="Calibri" panose="020F0502020204030204" pitchFamily="34" charset="0"/>
              </a:rPr>
              <a:t>Users also cannot insert SQL injection, if they do an error will pop up (See image 42 &amp; 43) and after pressing signup they will be redirected to a blank sign-up page (See image 44).  </a:t>
            </a:r>
          </a:p>
          <a:p>
            <a:r>
              <a:rPr lang="en-US" sz="1800" dirty="0">
                <a:effectLst/>
                <a:latin typeface="Times New Roman" panose="02020603050405020304" pitchFamily="18" charset="0"/>
                <a:ea typeface="Calibri" panose="020F0502020204030204" pitchFamily="34" charset="0"/>
              </a:rPr>
              <a:t>This page also protects against XSS scripting in text fields and in the browser bar (See image 41 &amp; 45).</a:t>
            </a:r>
            <a:endParaRPr lang="en-US" dirty="0"/>
          </a:p>
        </p:txBody>
      </p:sp>
      <p:pic>
        <p:nvPicPr>
          <p:cNvPr id="7" name="Content Placeholder 6">
            <a:extLst>
              <a:ext uri="{FF2B5EF4-FFF2-40B4-BE49-F238E27FC236}">
                <a16:creationId xmlns:a16="http://schemas.microsoft.com/office/drawing/2014/main" id="{75027A6A-FF84-4107-AC0E-4E6C7D398229}"/>
              </a:ext>
            </a:extLst>
          </p:cNvPr>
          <p:cNvPicPr>
            <a:picLocks noGrp="1" noChangeAspect="1"/>
          </p:cNvPicPr>
          <p:nvPr>
            <p:ph sz="half" idx="2"/>
          </p:nvPr>
        </p:nvPicPr>
        <p:blipFill>
          <a:blip r:embed="rId2"/>
          <a:stretch>
            <a:fillRect/>
          </a:stretch>
        </p:blipFill>
        <p:spPr>
          <a:xfrm>
            <a:off x="6816865" y="2378461"/>
            <a:ext cx="4754562" cy="2265317"/>
          </a:xfrm>
          <a:prstGeom prst="rect">
            <a:avLst/>
          </a:prstGeom>
        </p:spPr>
      </p:pic>
      <p:pic>
        <p:nvPicPr>
          <p:cNvPr id="12" name="Picture 11">
            <a:extLst>
              <a:ext uri="{FF2B5EF4-FFF2-40B4-BE49-F238E27FC236}">
                <a16:creationId xmlns:a16="http://schemas.microsoft.com/office/drawing/2014/main" id="{3C1B0AB5-0E7D-4EFE-BF70-CF5B00D2A5BB}"/>
              </a:ext>
            </a:extLst>
          </p:cNvPr>
          <p:cNvPicPr>
            <a:picLocks noChangeAspect="1"/>
          </p:cNvPicPr>
          <p:nvPr/>
        </p:nvPicPr>
        <p:blipFill>
          <a:blip r:embed="rId3"/>
          <a:stretch>
            <a:fillRect/>
          </a:stretch>
        </p:blipFill>
        <p:spPr>
          <a:xfrm>
            <a:off x="7324841" y="4886355"/>
            <a:ext cx="3905795" cy="342948"/>
          </a:xfrm>
          <a:prstGeom prst="rect">
            <a:avLst/>
          </a:prstGeom>
        </p:spPr>
      </p:pic>
    </p:spTree>
    <p:extLst>
      <p:ext uri="{BB962C8B-B14F-4D97-AF65-F5344CB8AC3E}">
        <p14:creationId xmlns:p14="http://schemas.microsoft.com/office/powerpoint/2010/main" val="3924470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a:t>
            </a:r>
          </a:p>
        </p:txBody>
      </p:sp>
      <p:pic>
        <p:nvPicPr>
          <p:cNvPr id="6" name="Content Placeholder 5">
            <a:extLst>
              <a:ext uri="{FF2B5EF4-FFF2-40B4-BE49-F238E27FC236}">
                <a16:creationId xmlns:a16="http://schemas.microsoft.com/office/drawing/2014/main" id="{30020B00-3008-467E-B7A9-E40B0CD4C9DC}"/>
              </a:ext>
            </a:extLst>
          </p:cNvPr>
          <p:cNvPicPr>
            <a:picLocks noGrp="1" noChangeAspect="1"/>
          </p:cNvPicPr>
          <p:nvPr>
            <p:ph sz="half" idx="1"/>
          </p:nvPr>
        </p:nvPicPr>
        <p:blipFill>
          <a:blip r:embed="rId2"/>
          <a:stretch>
            <a:fillRect/>
          </a:stretch>
        </p:blipFill>
        <p:spPr>
          <a:xfrm>
            <a:off x="397767" y="2293354"/>
            <a:ext cx="5322269" cy="2560542"/>
          </a:xfrm>
          <a:prstGeom prst="rect">
            <a:avLst/>
          </a:prstGeom>
        </p:spPr>
      </p:pic>
      <p:pic>
        <p:nvPicPr>
          <p:cNvPr id="9" name="Content Placeholder 8">
            <a:extLst>
              <a:ext uri="{FF2B5EF4-FFF2-40B4-BE49-F238E27FC236}">
                <a16:creationId xmlns:a16="http://schemas.microsoft.com/office/drawing/2014/main" id="{2286235B-0FE9-4E69-8B2C-B5057FB77906}"/>
              </a:ext>
            </a:extLst>
          </p:cNvPr>
          <p:cNvPicPr>
            <a:picLocks noGrp="1" noChangeAspect="1"/>
          </p:cNvPicPr>
          <p:nvPr>
            <p:ph sz="half" idx="2"/>
          </p:nvPr>
        </p:nvPicPr>
        <p:blipFill>
          <a:blip r:embed="rId3"/>
          <a:stretch>
            <a:fillRect/>
          </a:stretch>
        </p:blipFill>
        <p:spPr>
          <a:xfrm>
            <a:off x="7039671" y="2310634"/>
            <a:ext cx="4754562" cy="2543262"/>
          </a:xfrm>
          <a:prstGeom prst="rect">
            <a:avLst/>
          </a:prstGeom>
        </p:spPr>
      </p:pic>
      <p:pic>
        <p:nvPicPr>
          <p:cNvPr id="8" name="Picture 7">
            <a:extLst>
              <a:ext uri="{FF2B5EF4-FFF2-40B4-BE49-F238E27FC236}">
                <a16:creationId xmlns:a16="http://schemas.microsoft.com/office/drawing/2014/main" id="{B6D61BC1-7400-4B1F-AD81-1A0257FDDFF9}"/>
              </a:ext>
            </a:extLst>
          </p:cNvPr>
          <p:cNvPicPr>
            <a:picLocks noChangeAspect="1"/>
          </p:cNvPicPr>
          <p:nvPr/>
        </p:nvPicPr>
        <p:blipFill>
          <a:blip r:embed="rId4"/>
          <a:stretch>
            <a:fillRect/>
          </a:stretch>
        </p:blipFill>
        <p:spPr>
          <a:xfrm>
            <a:off x="1106003" y="4992313"/>
            <a:ext cx="3905795" cy="362001"/>
          </a:xfrm>
          <a:prstGeom prst="rect">
            <a:avLst/>
          </a:prstGeom>
        </p:spPr>
      </p:pic>
      <p:pic>
        <p:nvPicPr>
          <p:cNvPr id="10" name="Picture 9">
            <a:extLst>
              <a:ext uri="{FF2B5EF4-FFF2-40B4-BE49-F238E27FC236}">
                <a16:creationId xmlns:a16="http://schemas.microsoft.com/office/drawing/2014/main" id="{3C42CAEC-811A-41AC-8710-6BAF4EACE615}"/>
              </a:ext>
            </a:extLst>
          </p:cNvPr>
          <p:cNvPicPr>
            <a:picLocks noChangeAspect="1"/>
          </p:cNvPicPr>
          <p:nvPr/>
        </p:nvPicPr>
        <p:blipFill>
          <a:blip r:embed="rId5"/>
          <a:stretch>
            <a:fillRect/>
          </a:stretch>
        </p:blipFill>
        <p:spPr>
          <a:xfrm>
            <a:off x="7768897" y="5114383"/>
            <a:ext cx="3296110" cy="514422"/>
          </a:xfrm>
          <a:prstGeom prst="rect">
            <a:avLst/>
          </a:prstGeom>
        </p:spPr>
      </p:pic>
    </p:spTree>
    <p:extLst>
      <p:ext uri="{BB962C8B-B14F-4D97-AF65-F5344CB8AC3E}">
        <p14:creationId xmlns:p14="http://schemas.microsoft.com/office/powerpoint/2010/main" val="206398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ADEA-348A-454E-B5B1-219C55FA62BC}"/>
              </a:ext>
            </a:extLst>
          </p:cNvPr>
          <p:cNvSpPr>
            <a:spLocks noGrp="1"/>
          </p:cNvSpPr>
          <p:nvPr>
            <p:ph type="title"/>
          </p:nvPr>
        </p:nvSpPr>
        <p:spPr/>
        <p:txBody>
          <a:bodyPr>
            <a:normAutofit/>
          </a:bodyPr>
          <a:lstStyle/>
          <a:p>
            <a:r>
              <a:rPr lang="en-US" dirty="0"/>
              <a:t>Research </a:t>
            </a:r>
          </a:p>
        </p:txBody>
      </p:sp>
      <p:sp>
        <p:nvSpPr>
          <p:cNvPr id="3" name="Content Placeholder 2">
            <a:extLst>
              <a:ext uri="{FF2B5EF4-FFF2-40B4-BE49-F238E27FC236}">
                <a16:creationId xmlns:a16="http://schemas.microsoft.com/office/drawing/2014/main" id="{0C9587D6-E194-4139-AD74-881C6AF5211A}"/>
              </a:ext>
            </a:extLst>
          </p:cNvPr>
          <p:cNvSpPr>
            <a:spLocks noGrp="1"/>
          </p:cNvSpPr>
          <p:nvPr>
            <p:ph idx="1"/>
          </p:nvPr>
        </p:nvSpPr>
        <p:spPr>
          <a:xfrm>
            <a:off x="142042" y="1935332"/>
            <a:ext cx="11904955" cy="4638492"/>
          </a:xfrm>
        </p:spPr>
        <p:txBody>
          <a:bodyPr>
            <a:normAutofit/>
          </a:bodyPr>
          <a:lstStyle/>
          <a:p>
            <a:pPr marL="228600" lvl="1" indent="0">
              <a:lnSpc>
                <a:spcPct val="120000"/>
              </a:lnSpc>
              <a:spcBef>
                <a:spcPts val="0"/>
              </a:spcBef>
              <a:spcAft>
                <a:spcPts val="0"/>
              </a:spcAft>
              <a:buNone/>
            </a:pP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For securing the MySQL database the additional material used:</a:t>
            </a:r>
          </a:p>
          <a:p>
            <a:pPr lvl="1">
              <a:lnSpc>
                <a:spcPct val="120000"/>
              </a:lnSpc>
              <a:spcBef>
                <a:spcPts val="0"/>
              </a:spcBef>
              <a:spcAft>
                <a:spcPts val="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https://www.acunetix.com/websitesecurity/webserver-security/</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https://www.tecmint.com/mysql-mariadb-security-best-practices-for-linux/</a:t>
            </a: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https://dev.mysql.com/doc/mysql-security-excerpt/8.0/en/security.html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Website used to set the setting for password expiration</a:t>
            </a: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https://dev.mysql.com/doc/refman/5.7/en/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2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For creating code, the books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PHP, MySQL &amp; JavaScript All-In-One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by Richard Blum,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Web Coding &amp; Development All-in-One for Dummies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by Paul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McFederies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Learning PHP, MySQL &amp; JavaScript: With jQuery, CSS, &amp; HTML5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by Robin Nixon were used to help with creating some of the code for securing the website.</a:t>
            </a:r>
          </a:p>
          <a:p>
            <a:pPr marL="0" indent="0">
              <a:lnSpc>
                <a:spcPct val="120000"/>
              </a:lnSpc>
              <a:spcBef>
                <a:spcPts val="0"/>
              </a:spcBef>
              <a:spcAft>
                <a:spcPts val="0"/>
              </a:spcAft>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2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Website used for installing and configuring MySQL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https://devanswers.co/install-apache-mysql-php-lamp-stack-ubuntu-20-04/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200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Bef>
                <a:spcPts val="0"/>
              </a:spcBef>
              <a:spcAft>
                <a:spcPts val="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573941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a:t>
            </a:r>
          </a:p>
        </p:txBody>
      </p:sp>
      <p:pic>
        <p:nvPicPr>
          <p:cNvPr id="11" name="Content Placeholder 10">
            <a:extLst>
              <a:ext uri="{FF2B5EF4-FFF2-40B4-BE49-F238E27FC236}">
                <a16:creationId xmlns:a16="http://schemas.microsoft.com/office/drawing/2014/main" id="{BC0DCD16-A02C-40AE-ADEE-3A93E71D5F6B}"/>
              </a:ext>
            </a:extLst>
          </p:cNvPr>
          <p:cNvPicPr>
            <a:picLocks noGrp="1" noChangeAspect="1"/>
          </p:cNvPicPr>
          <p:nvPr>
            <p:ph sz="half" idx="1"/>
          </p:nvPr>
        </p:nvPicPr>
        <p:blipFill>
          <a:blip r:embed="rId2"/>
          <a:stretch>
            <a:fillRect/>
          </a:stretch>
        </p:blipFill>
        <p:spPr>
          <a:xfrm>
            <a:off x="533109" y="2420451"/>
            <a:ext cx="4754562" cy="2548944"/>
          </a:xfrm>
          <a:prstGeom prst="rect">
            <a:avLst/>
          </a:prstGeom>
        </p:spPr>
      </p:pic>
      <p:pic>
        <p:nvPicPr>
          <p:cNvPr id="13" name="Content Placeholder 12">
            <a:extLst>
              <a:ext uri="{FF2B5EF4-FFF2-40B4-BE49-F238E27FC236}">
                <a16:creationId xmlns:a16="http://schemas.microsoft.com/office/drawing/2014/main" id="{82B90456-6B12-415C-9A82-988816D501AE}"/>
              </a:ext>
            </a:extLst>
          </p:cNvPr>
          <p:cNvPicPr>
            <a:picLocks noGrp="1" noChangeAspect="1"/>
          </p:cNvPicPr>
          <p:nvPr>
            <p:ph sz="half" idx="2"/>
          </p:nvPr>
        </p:nvPicPr>
        <p:blipFill>
          <a:blip r:embed="rId3"/>
          <a:stretch>
            <a:fillRect/>
          </a:stretch>
        </p:blipFill>
        <p:spPr>
          <a:xfrm>
            <a:off x="6762783" y="2418041"/>
            <a:ext cx="4754562" cy="2551354"/>
          </a:xfrm>
          <a:prstGeom prst="rect">
            <a:avLst/>
          </a:prstGeom>
        </p:spPr>
      </p:pic>
      <p:pic>
        <p:nvPicPr>
          <p:cNvPr id="12" name="Picture 11">
            <a:extLst>
              <a:ext uri="{FF2B5EF4-FFF2-40B4-BE49-F238E27FC236}">
                <a16:creationId xmlns:a16="http://schemas.microsoft.com/office/drawing/2014/main" id="{945F2F0D-8D12-4D12-BF6F-635A32EF8B3C}"/>
              </a:ext>
            </a:extLst>
          </p:cNvPr>
          <p:cNvPicPr>
            <a:picLocks noChangeAspect="1"/>
          </p:cNvPicPr>
          <p:nvPr/>
        </p:nvPicPr>
        <p:blipFill>
          <a:blip r:embed="rId4"/>
          <a:stretch>
            <a:fillRect/>
          </a:stretch>
        </p:blipFill>
        <p:spPr>
          <a:xfrm>
            <a:off x="1081334" y="5151444"/>
            <a:ext cx="3658111" cy="362001"/>
          </a:xfrm>
          <a:prstGeom prst="rect">
            <a:avLst/>
          </a:prstGeom>
        </p:spPr>
      </p:pic>
      <p:pic>
        <p:nvPicPr>
          <p:cNvPr id="14" name="Picture 13">
            <a:extLst>
              <a:ext uri="{FF2B5EF4-FFF2-40B4-BE49-F238E27FC236}">
                <a16:creationId xmlns:a16="http://schemas.microsoft.com/office/drawing/2014/main" id="{D9503047-1C9B-4DE5-8B99-ED1607B3DDA0}"/>
              </a:ext>
            </a:extLst>
          </p:cNvPr>
          <p:cNvPicPr>
            <a:picLocks noChangeAspect="1"/>
          </p:cNvPicPr>
          <p:nvPr/>
        </p:nvPicPr>
        <p:blipFill>
          <a:blip r:embed="rId5"/>
          <a:stretch>
            <a:fillRect/>
          </a:stretch>
        </p:blipFill>
        <p:spPr>
          <a:xfrm>
            <a:off x="7215745" y="5132391"/>
            <a:ext cx="3848637" cy="400106"/>
          </a:xfrm>
          <a:prstGeom prst="rect">
            <a:avLst/>
          </a:prstGeom>
        </p:spPr>
      </p:pic>
    </p:spTree>
    <p:extLst>
      <p:ext uri="{BB962C8B-B14F-4D97-AF65-F5344CB8AC3E}">
        <p14:creationId xmlns:p14="http://schemas.microsoft.com/office/powerpoint/2010/main" val="1298981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a:t>
            </a:r>
          </a:p>
        </p:txBody>
      </p:sp>
      <p:pic>
        <p:nvPicPr>
          <p:cNvPr id="7" name="Content Placeholder 6">
            <a:extLst>
              <a:ext uri="{FF2B5EF4-FFF2-40B4-BE49-F238E27FC236}">
                <a16:creationId xmlns:a16="http://schemas.microsoft.com/office/drawing/2014/main" id="{030ED461-422C-4257-8361-111DF8539D5C}"/>
              </a:ext>
            </a:extLst>
          </p:cNvPr>
          <p:cNvPicPr>
            <a:picLocks noGrp="1" noChangeAspect="1"/>
          </p:cNvPicPr>
          <p:nvPr>
            <p:ph sz="half" idx="1"/>
          </p:nvPr>
        </p:nvPicPr>
        <p:blipFill>
          <a:blip r:embed="rId2"/>
          <a:stretch>
            <a:fillRect/>
          </a:stretch>
        </p:blipFill>
        <p:spPr>
          <a:xfrm>
            <a:off x="579762" y="2363585"/>
            <a:ext cx="4754562" cy="2550708"/>
          </a:xfrm>
          <a:prstGeom prst="rect">
            <a:avLst/>
          </a:prstGeom>
        </p:spPr>
      </p:pic>
      <p:pic>
        <p:nvPicPr>
          <p:cNvPr id="9" name="Content Placeholder 8">
            <a:extLst>
              <a:ext uri="{FF2B5EF4-FFF2-40B4-BE49-F238E27FC236}">
                <a16:creationId xmlns:a16="http://schemas.microsoft.com/office/drawing/2014/main" id="{4F78E317-97A5-4022-B305-9CD6E96044D5}"/>
              </a:ext>
            </a:extLst>
          </p:cNvPr>
          <p:cNvPicPr>
            <a:picLocks noGrp="1" noChangeAspect="1"/>
          </p:cNvPicPr>
          <p:nvPr>
            <p:ph sz="half" idx="2"/>
          </p:nvPr>
        </p:nvPicPr>
        <p:blipFill>
          <a:blip r:embed="rId3"/>
          <a:stretch>
            <a:fillRect/>
          </a:stretch>
        </p:blipFill>
        <p:spPr>
          <a:xfrm>
            <a:off x="6857676" y="2358920"/>
            <a:ext cx="4754562" cy="2536830"/>
          </a:xfrm>
          <a:prstGeom prst="rect">
            <a:avLst/>
          </a:prstGeom>
        </p:spPr>
      </p:pic>
      <p:pic>
        <p:nvPicPr>
          <p:cNvPr id="8" name="Picture 7">
            <a:extLst>
              <a:ext uri="{FF2B5EF4-FFF2-40B4-BE49-F238E27FC236}">
                <a16:creationId xmlns:a16="http://schemas.microsoft.com/office/drawing/2014/main" id="{251D42A0-1E25-4D18-9FC3-CAC98F317B52}"/>
              </a:ext>
            </a:extLst>
          </p:cNvPr>
          <p:cNvPicPr>
            <a:picLocks noChangeAspect="1"/>
          </p:cNvPicPr>
          <p:nvPr/>
        </p:nvPicPr>
        <p:blipFill>
          <a:blip r:embed="rId4"/>
          <a:stretch>
            <a:fillRect/>
          </a:stretch>
        </p:blipFill>
        <p:spPr>
          <a:xfrm>
            <a:off x="413513" y="5141994"/>
            <a:ext cx="5087060" cy="342948"/>
          </a:xfrm>
          <a:prstGeom prst="rect">
            <a:avLst/>
          </a:prstGeom>
        </p:spPr>
      </p:pic>
      <p:pic>
        <p:nvPicPr>
          <p:cNvPr id="10" name="Picture 9">
            <a:extLst>
              <a:ext uri="{FF2B5EF4-FFF2-40B4-BE49-F238E27FC236}">
                <a16:creationId xmlns:a16="http://schemas.microsoft.com/office/drawing/2014/main" id="{1C01CC11-D46B-4A75-B818-6FFE693399A1}"/>
              </a:ext>
            </a:extLst>
          </p:cNvPr>
          <p:cNvPicPr>
            <a:picLocks noChangeAspect="1"/>
          </p:cNvPicPr>
          <p:nvPr/>
        </p:nvPicPr>
        <p:blipFill>
          <a:blip r:embed="rId5"/>
          <a:stretch>
            <a:fillRect/>
          </a:stretch>
        </p:blipFill>
        <p:spPr>
          <a:xfrm>
            <a:off x="7205849" y="5280811"/>
            <a:ext cx="4058216" cy="304843"/>
          </a:xfrm>
          <a:prstGeom prst="rect">
            <a:avLst/>
          </a:prstGeom>
        </p:spPr>
      </p:pic>
    </p:spTree>
    <p:extLst>
      <p:ext uri="{BB962C8B-B14F-4D97-AF65-F5344CB8AC3E}">
        <p14:creationId xmlns:p14="http://schemas.microsoft.com/office/powerpoint/2010/main" val="1635864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 code</a:t>
            </a:r>
          </a:p>
        </p:txBody>
      </p:sp>
      <p:sp>
        <p:nvSpPr>
          <p:cNvPr id="4" name="Content Placeholder 3">
            <a:extLst>
              <a:ext uri="{FF2B5EF4-FFF2-40B4-BE49-F238E27FC236}">
                <a16:creationId xmlns:a16="http://schemas.microsoft.com/office/drawing/2014/main" id="{32361927-D37C-4828-A1A7-78A95AF41225}"/>
              </a:ext>
            </a:extLst>
          </p:cNvPr>
          <p:cNvSpPr>
            <a:spLocks noGrp="1"/>
          </p:cNvSpPr>
          <p:nvPr>
            <p:ph sz="half" idx="1"/>
          </p:nvPr>
        </p:nvSpPr>
        <p:spPr>
          <a:xfrm>
            <a:off x="690439" y="2034762"/>
            <a:ext cx="4754880" cy="4206240"/>
          </a:xfrm>
        </p:spPr>
        <p:txBody>
          <a:bodyPr/>
          <a:lstStyle/>
          <a:p>
            <a:r>
              <a:rPr lang="en-US" sz="1800" dirty="0">
                <a:effectLst/>
                <a:latin typeface="Times New Roman" panose="02020603050405020304" pitchFamily="18" charset="0"/>
                <a:ea typeface="Calibri" panose="020F0502020204030204" pitchFamily="34" charset="0"/>
              </a:rPr>
              <a:t>The signup form uses the index.js file for client-side validation checking the users name, email, phone number, and the password. </a:t>
            </a:r>
          </a:p>
          <a:p>
            <a:r>
              <a:rPr lang="en-US" sz="1800" dirty="0">
                <a:effectLst/>
                <a:latin typeface="Times New Roman" panose="02020603050405020304" pitchFamily="18" charset="0"/>
                <a:ea typeface="Calibri" panose="020F0502020204030204" pitchFamily="34" charset="0"/>
              </a:rPr>
              <a:t>The username is checked to make sure the field is not blank, does not contain numbers, and is at least 6 characters (See image 46). </a:t>
            </a:r>
          </a:p>
          <a:p>
            <a:r>
              <a:rPr lang="en-US" sz="1800" dirty="0">
                <a:effectLst/>
                <a:latin typeface="Times New Roman" panose="02020603050405020304" pitchFamily="18" charset="0"/>
                <a:ea typeface="Calibri" panose="020F0502020204030204" pitchFamily="34" charset="0"/>
              </a:rPr>
              <a:t>The email is checked to make sure the field is not blank, it is in correct format, and checks if the email is already in the database (See image 47). </a:t>
            </a:r>
          </a:p>
          <a:p>
            <a:r>
              <a:rPr lang="en-US" sz="1800" dirty="0">
                <a:effectLst/>
                <a:latin typeface="Times New Roman" panose="02020603050405020304" pitchFamily="18" charset="0"/>
                <a:ea typeface="Calibri" panose="020F0502020204030204" pitchFamily="34" charset="0"/>
              </a:rPr>
              <a:t>The file </a:t>
            </a:r>
            <a:r>
              <a:rPr lang="en-US" sz="1800" dirty="0" err="1">
                <a:effectLst/>
                <a:latin typeface="Times New Roman" panose="02020603050405020304" pitchFamily="18" charset="0"/>
                <a:ea typeface="Calibri" panose="020F0502020204030204" pitchFamily="34" charset="0"/>
              </a:rPr>
              <a:t>check.php</a:t>
            </a:r>
            <a:r>
              <a:rPr lang="en-US" sz="1800" dirty="0">
                <a:effectLst/>
                <a:latin typeface="Times New Roman" panose="02020603050405020304" pitchFamily="18" charset="0"/>
                <a:ea typeface="Calibri" panose="020F0502020204030204" pitchFamily="34" charset="0"/>
              </a:rPr>
              <a:t> is used with index.js to check the email to make sure it is not already in use (See image 48). </a:t>
            </a:r>
            <a:endParaRPr lang="en-US" dirty="0"/>
          </a:p>
        </p:txBody>
      </p:sp>
      <p:pic>
        <p:nvPicPr>
          <p:cNvPr id="11" name="Content Placeholder 10">
            <a:extLst>
              <a:ext uri="{FF2B5EF4-FFF2-40B4-BE49-F238E27FC236}">
                <a16:creationId xmlns:a16="http://schemas.microsoft.com/office/drawing/2014/main" id="{14D45DAB-6DE4-4AC1-A16B-BB020684C246}"/>
              </a:ext>
            </a:extLst>
          </p:cNvPr>
          <p:cNvPicPr>
            <a:picLocks noGrp="1" noChangeAspect="1"/>
          </p:cNvPicPr>
          <p:nvPr>
            <p:ph sz="half" idx="2"/>
          </p:nvPr>
        </p:nvPicPr>
        <p:blipFill>
          <a:blip r:embed="rId2"/>
          <a:stretch>
            <a:fillRect/>
          </a:stretch>
        </p:blipFill>
        <p:spPr>
          <a:xfrm>
            <a:off x="7193621" y="1312588"/>
            <a:ext cx="4754562" cy="1662877"/>
          </a:xfrm>
          <a:prstGeom prst="rect">
            <a:avLst/>
          </a:prstGeom>
        </p:spPr>
      </p:pic>
      <p:pic>
        <p:nvPicPr>
          <p:cNvPr id="12" name="Picture 11">
            <a:extLst>
              <a:ext uri="{FF2B5EF4-FFF2-40B4-BE49-F238E27FC236}">
                <a16:creationId xmlns:a16="http://schemas.microsoft.com/office/drawing/2014/main" id="{AC91B4C4-59AD-4734-8E55-90924AF5BA71}"/>
              </a:ext>
            </a:extLst>
          </p:cNvPr>
          <p:cNvPicPr>
            <a:picLocks noChangeAspect="1"/>
          </p:cNvPicPr>
          <p:nvPr/>
        </p:nvPicPr>
        <p:blipFill>
          <a:blip r:embed="rId3"/>
          <a:stretch>
            <a:fillRect/>
          </a:stretch>
        </p:blipFill>
        <p:spPr>
          <a:xfrm>
            <a:off x="6522012" y="3592132"/>
            <a:ext cx="5566130" cy="2591025"/>
          </a:xfrm>
          <a:prstGeom prst="rect">
            <a:avLst/>
          </a:prstGeom>
        </p:spPr>
      </p:pic>
      <p:pic>
        <p:nvPicPr>
          <p:cNvPr id="13" name="Picture 12">
            <a:extLst>
              <a:ext uri="{FF2B5EF4-FFF2-40B4-BE49-F238E27FC236}">
                <a16:creationId xmlns:a16="http://schemas.microsoft.com/office/drawing/2014/main" id="{2CE7B09E-12E2-46C5-9666-93DE42B204E1}"/>
              </a:ext>
            </a:extLst>
          </p:cNvPr>
          <p:cNvPicPr>
            <a:picLocks noChangeAspect="1"/>
          </p:cNvPicPr>
          <p:nvPr/>
        </p:nvPicPr>
        <p:blipFill>
          <a:blip r:embed="rId4"/>
          <a:stretch>
            <a:fillRect/>
          </a:stretch>
        </p:blipFill>
        <p:spPr>
          <a:xfrm>
            <a:off x="7217898" y="3018183"/>
            <a:ext cx="4706007" cy="495369"/>
          </a:xfrm>
          <a:prstGeom prst="rect">
            <a:avLst/>
          </a:prstGeom>
        </p:spPr>
      </p:pic>
      <p:pic>
        <p:nvPicPr>
          <p:cNvPr id="14" name="Picture 13">
            <a:extLst>
              <a:ext uri="{FF2B5EF4-FFF2-40B4-BE49-F238E27FC236}">
                <a16:creationId xmlns:a16="http://schemas.microsoft.com/office/drawing/2014/main" id="{B0ACFE6F-E8F6-4D45-88DF-A5F2EA04B154}"/>
              </a:ext>
            </a:extLst>
          </p:cNvPr>
          <p:cNvPicPr>
            <a:picLocks noChangeAspect="1"/>
          </p:cNvPicPr>
          <p:nvPr/>
        </p:nvPicPr>
        <p:blipFill>
          <a:blip r:embed="rId5"/>
          <a:stretch>
            <a:fillRect/>
          </a:stretch>
        </p:blipFill>
        <p:spPr>
          <a:xfrm>
            <a:off x="7256916" y="6261737"/>
            <a:ext cx="4096322" cy="381053"/>
          </a:xfrm>
          <a:prstGeom prst="rect">
            <a:avLst/>
          </a:prstGeom>
        </p:spPr>
      </p:pic>
    </p:spTree>
    <p:extLst>
      <p:ext uri="{BB962C8B-B14F-4D97-AF65-F5344CB8AC3E}">
        <p14:creationId xmlns:p14="http://schemas.microsoft.com/office/powerpoint/2010/main" val="3641447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 code</a:t>
            </a:r>
          </a:p>
        </p:txBody>
      </p:sp>
      <p:pic>
        <p:nvPicPr>
          <p:cNvPr id="6" name="Content Placeholder 5">
            <a:extLst>
              <a:ext uri="{FF2B5EF4-FFF2-40B4-BE49-F238E27FC236}">
                <a16:creationId xmlns:a16="http://schemas.microsoft.com/office/drawing/2014/main" id="{77C053CF-3726-4335-A671-40EFFAC1EAD6}"/>
              </a:ext>
            </a:extLst>
          </p:cNvPr>
          <p:cNvPicPr>
            <a:picLocks noGrp="1" noChangeAspect="1"/>
          </p:cNvPicPr>
          <p:nvPr>
            <p:ph sz="half" idx="2"/>
          </p:nvPr>
        </p:nvPicPr>
        <p:blipFill>
          <a:blip r:embed="rId2"/>
          <a:stretch>
            <a:fillRect/>
          </a:stretch>
        </p:blipFill>
        <p:spPr>
          <a:xfrm>
            <a:off x="3385101" y="2144965"/>
            <a:ext cx="4754562" cy="3491802"/>
          </a:xfrm>
          <a:prstGeom prst="rect">
            <a:avLst/>
          </a:prstGeom>
        </p:spPr>
      </p:pic>
      <p:pic>
        <p:nvPicPr>
          <p:cNvPr id="7" name="Picture 6">
            <a:extLst>
              <a:ext uri="{FF2B5EF4-FFF2-40B4-BE49-F238E27FC236}">
                <a16:creationId xmlns:a16="http://schemas.microsoft.com/office/drawing/2014/main" id="{594B2A8C-30B4-432A-AC80-16997F5B419E}"/>
              </a:ext>
            </a:extLst>
          </p:cNvPr>
          <p:cNvPicPr>
            <a:picLocks noChangeAspect="1"/>
          </p:cNvPicPr>
          <p:nvPr/>
        </p:nvPicPr>
        <p:blipFill>
          <a:blip r:embed="rId3"/>
          <a:stretch>
            <a:fillRect/>
          </a:stretch>
        </p:blipFill>
        <p:spPr>
          <a:xfrm>
            <a:off x="3857116" y="5861678"/>
            <a:ext cx="3810532" cy="457264"/>
          </a:xfrm>
          <a:prstGeom prst="rect">
            <a:avLst/>
          </a:prstGeom>
        </p:spPr>
      </p:pic>
    </p:spTree>
    <p:extLst>
      <p:ext uri="{BB962C8B-B14F-4D97-AF65-F5344CB8AC3E}">
        <p14:creationId xmlns:p14="http://schemas.microsoft.com/office/powerpoint/2010/main" val="1759333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 code</a:t>
            </a:r>
          </a:p>
        </p:txBody>
      </p:sp>
      <p:sp>
        <p:nvSpPr>
          <p:cNvPr id="4" name="Content Placeholder 3">
            <a:extLst>
              <a:ext uri="{FF2B5EF4-FFF2-40B4-BE49-F238E27FC236}">
                <a16:creationId xmlns:a16="http://schemas.microsoft.com/office/drawing/2014/main" id="{A945C150-A7E3-413E-B4F4-84FB91CD1FD8}"/>
              </a:ext>
            </a:extLst>
          </p:cNvPr>
          <p:cNvSpPr>
            <a:spLocks noGrp="1"/>
          </p:cNvSpPr>
          <p:nvPr>
            <p:ph sz="half" idx="2"/>
          </p:nvPr>
        </p:nvSpPr>
        <p:spPr>
          <a:xfrm>
            <a:off x="5362113" y="2142308"/>
            <a:ext cx="6613863" cy="4206240"/>
          </a:xfrm>
        </p:spPr>
        <p:txBody>
          <a:bodyPr/>
          <a:lstStyle/>
          <a:p>
            <a:r>
              <a:rPr lang="en-US" sz="1800" dirty="0">
                <a:effectLst/>
                <a:latin typeface="Times New Roman" panose="02020603050405020304" pitchFamily="18" charset="0"/>
                <a:ea typeface="Calibri" panose="020F0502020204030204" pitchFamily="34" charset="0"/>
              </a:rPr>
              <a:t>The phone number field is tested to determine if anything is entered, if there is input then it is checked to make sure it is in proper format of 3 numbers, 3 numbers, and 4 numbers since it accepts dashes.</a:t>
            </a:r>
          </a:p>
          <a:p>
            <a:pPr lvl="1"/>
            <a:r>
              <a:rPr lang="en-US" sz="1400" dirty="0">
                <a:effectLst/>
                <a:latin typeface="Times New Roman" panose="02020603050405020304" pitchFamily="18" charset="0"/>
                <a:ea typeface="Calibri" panose="020F0502020204030204" pitchFamily="34" charset="0"/>
              </a:rPr>
              <a:t>It also makes sure that only numbers are being used in the text field (See image 49). </a:t>
            </a:r>
          </a:p>
          <a:p>
            <a:r>
              <a:rPr lang="en-US" sz="1800" dirty="0">
                <a:effectLst/>
                <a:latin typeface="Times New Roman" panose="02020603050405020304" pitchFamily="18" charset="0"/>
                <a:ea typeface="Calibri" panose="020F0502020204030204" pitchFamily="34" charset="0"/>
              </a:rPr>
              <a:t>The password field is checked to make sure the password is more than 7 characters but less than 14 and starts with a letter (See image 50). </a:t>
            </a:r>
          </a:p>
          <a:p>
            <a:r>
              <a:rPr lang="en-US" sz="1800" dirty="0">
                <a:effectLst/>
                <a:latin typeface="Times New Roman" panose="02020603050405020304" pitchFamily="18" charset="0"/>
                <a:ea typeface="Calibri" panose="020F0502020204030204" pitchFamily="34" charset="0"/>
              </a:rPr>
              <a:t>The last field is the password confirmation this checks to make sure it matches the input in the password field (See image 51). </a:t>
            </a:r>
          </a:p>
          <a:p>
            <a:r>
              <a:rPr lang="en-US" sz="1800" dirty="0">
                <a:effectLst/>
                <a:latin typeface="Times New Roman" panose="02020603050405020304" pitchFamily="18" charset="0"/>
                <a:ea typeface="Calibri" panose="020F0502020204030204" pitchFamily="34" charset="0"/>
              </a:rPr>
              <a:t>If any of these field produce an error, then it will display on the screen before the submit button is clicked. </a:t>
            </a:r>
            <a:endParaRPr lang="en-US" dirty="0"/>
          </a:p>
        </p:txBody>
      </p:sp>
      <p:pic>
        <p:nvPicPr>
          <p:cNvPr id="5" name="Picture 4">
            <a:extLst>
              <a:ext uri="{FF2B5EF4-FFF2-40B4-BE49-F238E27FC236}">
                <a16:creationId xmlns:a16="http://schemas.microsoft.com/office/drawing/2014/main" id="{F77C25E1-D5CD-4165-852E-437169DF5E0C}"/>
              </a:ext>
            </a:extLst>
          </p:cNvPr>
          <p:cNvPicPr>
            <a:picLocks noChangeAspect="1"/>
          </p:cNvPicPr>
          <p:nvPr/>
        </p:nvPicPr>
        <p:blipFill>
          <a:blip r:embed="rId2"/>
          <a:stretch>
            <a:fillRect/>
          </a:stretch>
        </p:blipFill>
        <p:spPr>
          <a:xfrm>
            <a:off x="0" y="1600042"/>
            <a:ext cx="5362113" cy="1642290"/>
          </a:xfrm>
          <a:prstGeom prst="rect">
            <a:avLst/>
          </a:prstGeom>
        </p:spPr>
      </p:pic>
      <p:pic>
        <p:nvPicPr>
          <p:cNvPr id="8" name="Picture 7">
            <a:extLst>
              <a:ext uri="{FF2B5EF4-FFF2-40B4-BE49-F238E27FC236}">
                <a16:creationId xmlns:a16="http://schemas.microsoft.com/office/drawing/2014/main" id="{26FC627A-4D1D-401A-AA48-3C0B1411A693}"/>
              </a:ext>
            </a:extLst>
          </p:cNvPr>
          <p:cNvPicPr>
            <a:picLocks noChangeAspect="1"/>
          </p:cNvPicPr>
          <p:nvPr/>
        </p:nvPicPr>
        <p:blipFill>
          <a:blip r:embed="rId3"/>
          <a:stretch>
            <a:fillRect/>
          </a:stretch>
        </p:blipFill>
        <p:spPr>
          <a:xfrm>
            <a:off x="661475" y="3310826"/>
            <a:ext cx="4039164" cy="304843"/>
          </a:xfrm>
          <a:prstGeom prst="rect">
            <a:avLst/>
          </a:prstGeom>
        </p:spPr>
      </p:pic>
      <p:pic>
        <p:nvPicPr>
          <p:cNvPr id="9" name="Picture 8">
            <a:extLst>
              <a:ext uri="{FF2B5EF4-FFF2-40B4-BE49-F238E27FC236}">
                <a16:creationId xmlns:a16="http://schemas.microsoft.com/office/drawing/2014/main" id="{7D2591EF-9658-400D-90FB-7CA637F155E3}"/>
              </a:ext>
            </a:extLst>
          </p:cNvPr>
          <p:cNvPicPr>
            <a:picLocks noChangeAspect="1"/>
          </p:cNvPicPr>
          <p:nvPr/>
        </p:nvPicPr>
        <p:blipFill>
          <a:blip r:embed="rId4"/>
          <a:stretch>
            <a:fillRect/>
          </a:stretch>
        </p:blipFill>
        <p:spPr>
          <a:xfrm>
            <a:off x="0" y="4097937"/>
            <a:ext cx="5362113" cy="1402399"/>
          </a:xfrm>
          <a:prstGeom prst="rect">
            <a:avLst/>
          </a:prstGeom>
        </p:spPr>
      </p:pic>
      <p:pic>
        <p:nvPicPr>
          <p:cNvPr id="10" name="Picture 9">
            <a:extLst>
              <a:ext uri="{FF2B5EF4-FFF2-40B4-BE49-F238E27FC236}">
                <a16:creationId xmlns:a16="http://schemas.microsoft.com/office/drawing/2014/main" id="{820151B2-1FE0-4247-891D-84ECF3B3A182}"/>
              </a:ext>
            </a:extLst>
          </p:cNvPr>
          <p:cNvPicPr>
            <a:picLocks noChangeAspect="1"/>
          </p:cNvPicPr>
          <p:nvPr/>
        </p:nvPicPr>
        <p:blipFill>
          <a:blip r:embed="rId5"/>
          <a:stretch>
            <a:fillRect/>
          </a:stretch>
        </p:blipFill>
        <p:spPr>
          <a:xfrm>
            <a:off x="937737" y="5658709"/>
            <a:ext cx="3486637" cy="323895"/>
          </a:xfrm>
          <a:prstGeom prst="rect">
            <a:avLst/>
          </a:prstGeom>
        </p:spPr>
      </p:pic>
    </p:spTree>
    <p:extLst>
      <p:ext uri="{BB962C8B-B14F-4D97-AF65-F5344CB8AC3E}">
        <p14:creationId xmlns:p14="http://schemas.microsoft.com/office/powerpoint/2010/main" val="3126000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 Code</a:t>
            </a:r>
          </a:p>
        </p:txBody>
      </p:sp>
      <p:pic>
        <p:nvPicPr>
          <p:cNvPr id="6" name="Content Placeholder 5">
            <a:extLst>
              <a:ext uri="{FF2B5EF4-FFF2-40B4-BE49-F238E27FC236}">
                <a16:creationId xmlns:a16="http://schemas.microsoft.com/office/drawing/2014/main" id="{926E6150-02DC-4AC5-B755-B5B547B2EB23}"/>
              </a:ext>
            </a:extLst>
          </p:cNvPr>
          <p:cNvPicPr>
            <a:picLocks noGrp="1" noChangeAspect="1"/>
          </p:cNvPicPr>
          <p:nvPr>
            <p:ph sz="half" idx="2"/>
          </p:nvPr>
        </p:nvPicPr>
        <p:blipFill>
          <a:blip r:embed="rId2"/>
          <a:stretch>
            <a:fillRect/>
          </a:stretch>
        </p:blipFill>
        <p:spPr>
          <a:xfrm>
            <a:off x="3865798" y="5893403"/>
            <a:ext cx="4458322" cy="342948"/>
          </a:xfrm>
          <a:prstGeom prst="rect">
            <a:avLst/>
          </a:prstGeom>
        </p:spPr>
      </p:pic>
      <p:pic>
        <p:nvPicPr>
          <p:cNvPr id="3" name="Picture 2">
            <a:extLst>
              <a:ext uri="{FF2B5EF4-FFF2-40B4-BE49-F238E27FC236}">
                <a16:creationId xmlns:a16="http://schemas.microsoft.com/office/drawing/2014/main" id="{816964E1-A284-4F12-94B1-38998BD3FF24}"/>
              </a:ext>
            </a:extLst>
          </p:cNvPr>
          <p:cNvPicPr>
            <a:picLocks noChangeAspect="1"/>
          </p:cNvPicPr>
          <p:nvPr/>
        </p:nvPicPr>
        <p:blipFill>
          <a:blip r:embed="rId3"/>
          <a:stretch>
            <a:fillRect/>
          </a:stretch>
        </p:blipFill>
        <p:spPr>
          <a:xfrm>
            <a:off x="1682936" y="2474050"/>
            <a:ext cx="8824045" cy="3059003"/>
          </a:xfrm>
          <a:prstGeom prst="rect">
            <a:avLst/>
          </a:prstGeom>
        </p:spPr>
      </p:pic>
    </p:spTree>
    <p:extLst>
      <p:ext uri="{BB962C8B-B14F-4D97-AF65-F5344CB8AC3E}">
        <p14:creationId xmlns:p14="http://schemas.microsoft.com/office/powerpoint/2010/main" val="984268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 Code</a:t>
            </a:r>
          </a:p>
        </p:txBody>
      </p:sp>
      <p:sp>
        <p:nvSpPr>
          <p:cNvPr id="5" name="Content Placeholder 4">
            <a:extLst>
              <a:ext uri="{FF2B5EF4-FFF2-40B4-BE49-F238E27FC236}">
                <a16:creationId xmlns:a16="http://schemas.microsoft.com/office/drawing/2014/main" id="{D5516D05-5301-42A3-9242-B09E8083574D}"/>
              </a:ext>
            </a:extLst>
          </p:cNvPr>
          <p:cNvSpPr>
            <a:spLocks noGrp="1"/>
          </p:cNvSpPr>
          <p:nvPr>
            <p:ph sz="half" idx="2"/>
          </p:nvPr>
        </p:nvSpPr>
        <p:spPr>
          <a:xfrm>
            <a:off x="6700908" y="1993924"/>
            <a:ext cx="4754880" cy="4206240"/>
          </a:xfrm>
        </p:spPr>
        <p:txBody>
          <a:bodyPr/>
          <a:lstStyle/>
          <a:p>
            <a:r>
              <a:rPr lang="en-US" sz="1800" dirty="0">
                <a:effectLst/>
                <a:latin typeface="Times New Roman" panose="02020603050405020304" pitchFamily="18" charset="0"/>
                <a:ea typeface="Calibri" panose="020F0502020204030204" pitchFamily="34" charset="0"/>
              </a:rPr>
              <a:t>When a user presses the submit button the input will be taken through the check2.php file and that will do server-side validation. </a:t>
            </a:r>
          </a:p>
          <a:p>
            <a:r>
              <a:rPr lang="en-US" sz="1800" dirty="0">
                <a:effectLst/>
                <a:latin typeface="Times New Roman" panose="02020603050405020304" pitchFamily="18" charset="0"/>
                <a:ea typeface="Calibri" panose="020F0502020204030204" pitchFamily="34" charset="0"/>
              </a:rPr>
              <a:t>The name will be checked if it is empty and has any numbers, if none of these are true then the value will be stored in $</a:t>
            </a:r>
            <a:r>
              <a:rPr lang="en-US" sz="1800" dirty="0" err="1">
                <a:effectLst/>
                <a:latin typeface="Times New Roman" panose="02020603050405020304" pitchFamily="18" charset="0"/>
                <a:ea typeface="Calibri" panose="020F0502020204030204" pitchFamily="34" charset="0"/>
              </a:rPr>
              <a:t>c_name</a:t>
            </a:r>
            <a:r>
              <a:rPr lang="en-US" sz="1800" dirty="0">
                <a:effectLst/>
                <a:latin typeface="Times New Roman" panose="02020603050405020304" pitchFamily="18" charset="0"/>
                <a:ea typeface="Calibri" panose="020F0502020204030204" pitchFamily="34" charset="0"/>
              </a:rPr>
              <a:t> (See image 52). </a:t>
            </a:r>
          </a:p>
          <a:p>
            <a:r>
              <a:rPr lang="en-US" sz="1800" dirty="0">
                <a:effectLst/>
                <a:latin typeface="Times New Roman" panose="02020603050405020304" pitchFamily="18" charset="0"/>
                <a:ea typeface="Calibri" panose="020F0502020204030204" pitchFamily="34" charset="0"/>
              </a:rPr>
              <a:t>The email will be checked if it is empty and not in valid format, if none of these are true then the input will be saved to $</a:t>
            </a:r>
            <a:r>
              <a:rPr lang="en-US" sz="1800" dirty="0" err="1">
                <a:effectLst/>
                <a:latin typeface="Times New Roman" panose="02020603050405020304" pitchFamily="18" charset="0"/>
                <a:ea typeface="Calibri" panose="020F0502020204030204" pitchFamily="34" charset="0"/>
              </a:rPr>
              <a:t>c_email</a:t>
            </a:r>
            <a:r>
              <a:rPr lang="en-US" sz="1800" dirty="0">
                <a:effectLst/>
                <a:latin typeface="Times New Roman" panose="02020603050405020304" pitchFamily="18" charset="0"/>
                <a:ea typeface="Calibri" panose="020F0502020204030204" pitchFamily="34" charset="0"/>
              </a:rPr>
              <a:t> (See image 53). </a:t>
            </a:r>
            <a:endParaRPr lang="en-US" dirty="0"/>
          </a:p>
        </p:txBody>
      </p:sp>
      <p:pic>
        <p:nvPicPr>
          <p:cNvPr id="7" name="Picture 6">
            <a:extLst>
              <a:ext uri="{FF2B5EF4-FFF2-40B4-BE49-F238E27FC236}">
                <a16:creationId xmlns:a16="http://schemas.microsoft.com/office/drawing/2014/main" id="{5189C414-9236-4819-9BB8-B3B9E5D8124D}"/>
              </a:ext>
            </a:extLst>
          </p:cNvPr>
          <p:cNvPicPr>
            <a:picLocks noChangeAspect="1"/>
          </p:cNvPicPr>
          <p:nvPr/>
        </p:nvPicPr>
        <p:blipFill>
          <a:blip r:embed="rId2"/>
          <a:stretch>
            <a:fillRect/>
          </a:stretch>
        </p:blipFill>
        <p:spPr>
          <a:xfrm>
            <a:off x="267687" y="1611369"/>
            <a:ext cx="5944115" cy="2170364"/>
          </a:xfrm>
          <a:prstGeom prst="rect">
            <a:avLst/>
          </a:prstGeom>
        </p:spPr>
      </p:pic>
      <p:pic>
        <p:nvPicPr>
          <p:cNvPr id="8" name="Picture 7">
            <a:extLst>
              <a:ext uri="{FF2B5EF4-FFF2-40B4-BE49-F238E27FC236}">
                <a16:creationId xmlns:a16="http://schemas.microsoft.com/office/drawing/2014/main" id="{111D7A0B-6247-4166-B573-8053F177B386}"/>
              </a:ext>
            </a:extLst>
          </p:cNvPr>
          <p:cNvPicPr>
            <a:picLocks noChangeAspect="1"/>
          </p:cNvPicPr>
          <p:nvPr/>
        </p:nvPicPr>
        <p:blipFill>
          <a:blip r:embed="rId3"/>
          <a:stretch>
            <a:fillRect/>
          </a:stretch>
        </p:blipFill>
        <p:spPr>
          <a:xfrm>
            <a:off x="762898" y="3858812"/>
            <a:ext cx="4953691" cy="285790"/>
          </a:xfrm>
          <a:prstGeom prst="rect">
            <a:avLst/>
          </a:prstGeom>
        </p:spPr>
      </p:pic>
      <p:pic>
        <p:nvPicPr>
          <p:cNvPr id="9" name="Picture 8">
            <a:extLst>
              <a:ext uri="{FF2B5EF4-FFF2-40B4-BE49-F238E27FC236}">
                <a16:creationId xmlns:a16="http://schemas.microsoft.com/office/drawing/2014/main" id="{6F769F41-E3CF-4EE0-B762-A06B6744405A}"/>
              </a:ext>
            </a:extLst>
          </p:cNvPr>
          <p:cNvPicPr>
            <a:picLocks noChangeAspect="1"/>
          </p:cNvPicPr>
          <p:nvPr/>
        </p:nvPicPr>
        <p:blipFill>
          <a:blip r:embed="rId4"/>
          <a:stretch>
            <a:fillRect/>
          </a:stretch>
        </p:blipFill>
        <p:spPr>
          <a:xfrm>
            <a:off x="362080" y="4265090"/>
            <a:ext cx="5944115" cy="1963082"/>
          </a:xfrm>
          <a:prstGeom prst="rect">
            <a:avLst/>
          </a:prstGeom>
        </p:spPr>
      </p:pic>
      <p:pic>
        <p:nvPicPr>
          <p:cNvPr id="10" name="Picture 9">
            <a:extLst>
              <a:ext uri="{FF2B5EF4-FFF2-40B4-BE49-F238E27FC236}">
                <a16:creationId xmlns:a16="http://schemas.microsoft.com/office/drawing/2014/main" id="{C5F9BA48-1CFD-4775-BE74-A68F2871FF6F}"/>
              </a:ext>
            </a:extLst>
          </p:cNvPr>
          <p:cNvPicPr>
            <a:picLocks noChangeAspect="1"/>
          </p:cNvPicPr>
          <p:nvPr/>
        </p:nvPicPr>
        <p:blipFill>
          <a:blip r:embed="rId5"/>
          <a:stretch>
            <a:fillRect/>
          </a:stretch>
        </p:blipFill>
        <p:spPr>
          <a:xfrm>
            <a:off x="1020108" y="6348660"/>
            <a:ext cx="4439270" cy="323895"/>
          </a:xfrm>
          <a:prstGeom prst="rect">
            <a:avLst/>
          </a:prstGeom>
        </p:spPr>
      </p:pic>
    </p:spTree>
    <p:extLst>
      <p:ext uri="{BB962C8B-B14F-4D97-AF65-F5344CB8AC3E}">
        <p14:creationId xmlns:p14="http://schemas.microsoft.com/office/powerpoint/2010/main" val="859877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 Code</a:t>
            </a:r>
          </a:p>
        </p:txBody>
      </p:sp>
      <p:sp>
        <p:nvSpPr>
          <p:cNvPr id="5" name="Content Placeholder 4">
            <a:extLst>
              <a:ext uri="{FF2B5EF4-FFF2-40B4-BE49-F238E27FC236}">
                <a16:creationId xmlns:a16="http://schemas.microsoft.com/office/drawing/2014/main" id="{D5516D05-5301-42A3-9242-B09E8083574D}"/>
              </a:ext>
            </a:extLst>
          </p:cNvPr>
          <p:cNvSpPr>
            <a:spLocks noGrp="1"/>
          </p:cNvSpPr>
          <p:nvPr>
            <p:ph sz="half" idx="2"/>
          </p:nvPr>
        </p:nvSpPr>
        <p:spPr>
          <a:xfrm>
            <a:off x="6700907" y="1993924"/>
            <a:ext cx="5328335" cy="4779738"/>
          </a:xfrm>
        </p:spPr>
        <p:txBody>
          <a:bodyPr>
            <a:normAutofit/>
          </a:bodyPr>
          <a:lstStyle/>
          <a:p>
            <a:r>
              <a:rPr lang="en-US" sz="1800" dirty="0">
                <a:effectLst/>
                <a:latin typeface="Times New Roman" panose="02020603050405020304" pitchFamily="18" charset="0"/>
                <a:ea typeface="Calibri" panose="020F0502020204030204" pitchFamily="34" charset="0"/>
              </a:rPr>
              <a:t>The phone number field is checked if it is empty and checks to make sure is contains numbers and is only 10 digits, if these conditions are met it will save the input value to $</a:t>
            </a:r>
            <a:r>
              <a:rPr lang="en-US" sz="1800" dirty="0" err="1">
                <a:effectLst/>
                <a:latin typeface="Times New Roman" panose="02020603050405020304" pitchFamily="18" charset="0"/>
                <a:ea typeface="Calibri" panose="020F0502020204030204" pitchFamily="34" charset="0"/>
              </a:rPr>
              <a:t>c_phone</a:t>
            </a:r>
            <a:r>
              <a:rPr lang="en-US" sz="1800" dirty="0">
                <a:effectLst/>
                <a:latin typeface="Times New Roman" panose="02020603050405020304" pitchFamily="18" charset="0"/>
                <a:ea typeface="Calibri" panose="020F0502020204030204" pitchFamily="34" charset="0"/>
              </a:rPr>
              <a:t> (See image 54). </a:t>
            </a:r>
          </a:p>
          <a:p>
            <a:r>
              <a:rPr lang="en-US" sz="1800" dirty="0">
                <a:effectLst/>
                <a:latin typeface="Times New Roman" panose="02020603050405020304" pitchFamily="18" charset="0"/>
                <a:ea typeface="Calibri" panose="020F0502020204030204" pitchFamily="34" charset="0"/>
              </a:rPr>
              <a:t>Lastly, it checks the password field to see if it is empty, less than 6 characters or more then 14, and does not start with a letter (See image 55). </a:t>
            </a:r>
          </a:p>
          <a:p>
            <a:r>
              <a:rPr lang="en-US" sz="1800" dirty="0">
                <a:effectLst/>
                <a:latin typeface="Times New Roman" panose="02020603050405020304" pitchFamily="18" charset="0"/>
                <a:ea typeface="Calibri" panose="020F0502020204030204" pitchFamily="34" charset="0"/>
              </a:rPr>
              <a:t>If these conditions are false, then the password input will be saved to $</a:t>
            </a:r>
            <a:r>
              <a:rPr lang="en-US" sz="1800" dirty="0" err="1">
                <a:effectLst/>
                <a:latin typeface="Times New Roman" panose="02020603050405020304" pitchFamily="18" charset="0"/>
                <a:ea typeface="Calibri" panose="020F0502020204030204" pitchFamily="34" charset="0"/>
              </a:rPr>
              <a:t>c_pass</a:t>
            </a:r>
            <a:r>
              <a:rPr lang="en-US" sz="1800" dirty="0">
                <a:effectLst/>
                <a:latin typeface="Times New Roman" panose="02020603050405020304" pitchFamily="18" charset="0"/>
                <a:ea typeface="Calibri" panose="020F0502020204030204" pitchFamily="34" charset="0"/>
              </a:rPr>
              <a:t>. </a:t>
            </a:r>
          </a:p>
          <a:p>
            <a:r>
              <a:rPr lang="en-US" sz="1800" dirty="0">
                <a:effectLst/>
                <a:latin typeface="Times New Roman" panose="02020603050405020304" pitchFamily="18" charset="0"/>
                <a:ea typeface="Calibri" panose="020F0502020204030204" pitchFamily="34" charset="0"/>
              </a:rPr>
              <a:t>After checking all the inputs if they are saved to a variable then they will be sanitized before being inserted into the database to make sure no injections occur (See image 56 &amp; 57). </a:t>
            </a:r>
          </a:p>
          <a:p>
            <a:r>
              <a:rPr lang="en-US" sz="1800" dirty="0">
                <a:effectLst/>
                <a:latin typeface="Times New Roman" panose="02020603050405020304" pitchFamily="18" charset="0"/>
                <a:ea typeface="Calibri" panose="020F0502020204030204" pitchFamily="34" charset="0"/>
              </a:rPr>
              <a:t>Once the user has signup, they will be redirected to the login page to login with their email and password.</a:t>
            </a:r>
            <a:endParaRPr lang="en-US" dirty="0"/>
          </a:p>
        </p:txBody>
      </p:sp>
      <p:pic>
        <p:nvPicPr>
          <p:cNvPr id="3" name="Picture 2">
            <a:extLst>
              <a:ext uri="{FF2B5EF4-FFF2-40B4-BE49-F238E27FC236}">
                <a16:creationId xmlns:a16="http://schemas.microsoft.com/office/drawing/2014/main" id="{86BD1778-2B86-45BF-BA38-FE92B0B9A94E}"/>
              </a:ext>
            </a:extLst>
          </p:cNvPr>
          <p:cNvPicPr>
            <a:picLocks noChangeAspect="1"/>
          </p:cNvPicPr>
          <p:nvPr/>
        </p:nvPicPr>
        <p:blipFill>
          <a:blip r:embed="rId2"/>
          <a:stretch>
            <a:fillRect/>
          </a:stretch>
        </p:blipFill>
        <p:spPr>
          <a:xfrm>
            <a:off x="162758" y="1690299"/>
            <a:ext cx="5944115" cy="2133785"/>
          </a:xfrm>
          <a:prstGeom prst="rect">
            <a:avLst/>
          </a:prstGeom>
        </p:spPr>
      </p:pic>
      <p:pic>
        <p:nvPicPr>
          <p:cNvPr id="4" name="Picture 3">
            <a:extLst>
              <a:ext uri="{FF2B5EF4-FFF2-40B4-BE49-F238E27FC236}">
                <a16:creationId xmlns:a16="http://schemas.microsoft.com/office/drawing/2014/main" id="{DC4291BC-FC04-4E8C-98EA-80A78ACCC8F8}"/>
              </a:ext>
            </a:extLst>
          </p:cNvPr>
          <p:cNvPicPr>
            <a:picLocks noChangeAspect="1"/>
          </p:cNvPicPr>
          <p:nvPr/>
        </p:nvPicPr>
        <p:blipFill>
          <a:blip r:embed="rId3"/>
          <a:stretch>
            <a:fillRect/>
          </a:stretch>
        </p:blipFill>
        <p:spPr>
          <a:xfrm>
            <a:off x="635654" y="3880693"/>
            <a:ext cx="4401164" cy="342948"/>
          </a:xfrm>
          <a:prstGeom prst="rect">
            <a:avLst/>
          </a:prstGeom>
        </p:spPr>
      </p:pic>
      <p:pic>
        <p:nvPicPr>
          <p:cNvPr id="6" name="Picture 5">
            <a:extLst>
              <a:ext uri="{FF2B5EF4-FFF2-40B4-BE49-F238E27FC236}">
                <a16:creationId xmlns:a16="http://schemas.microsoft.com/office/drawing/2014/main" id="{12A1A94E-591D-40CE-B51F-70D961F18458}"/>
              </a:ext>
            </a:extLst>
          </p:cNvPr>
          <p:cNvPicPr>
            <a:picLocks noChangeAspect="1"/>
          </p:cNvPicPr>
          <p:nvPr/>
        </p:nvPicPr>
        <p:blipFill>
          <a:blip r:embed="rId4"/>
          <a:stretch>
            <a:fillRect/>
          </a:stretch>
        </p:blipFill>
        <p:spPr>
          <a:xfrm>
            <a:off x="211285" y="4229330"/>
            <a:ext cx="5657578" cy="2219136"/>
          </a:xfrm>
          <a:prstGeom prst="rect">
            <a:avLst/>
          </a:prstGeom>
        </p:spPr>
      </p:pic>
      <p:pic>
        <p:nvPicPr>
          <p:cNvPr id="11" name="Picture 10">
            <a:extLst>
              <a:ext uri="{FF2B5EF4-FFF2-40B4-BE49-F238E27FC236}">
                <a16:creationId xmlns:a16="http://schemas.microsoft.com/office/drawing/2014/main" id="{21DB2F90-D6B5-4C68-B14E-8EC35CA8A8E2}"/>
              </a:ext>
            </a:extLst>
          </p:cNvPr>
          <p:cNvPicPr>
            <a:picLocks noChangeAspect="1"/>
          </p:cNvPicPr>
          <p:nvPr/>
        </p:nvPicPr>
        <p:blipFill>
          <a:blip r:embed="rId5"/>
          <a:stretch>
            <a:fillRect/>
          </a:stretch>
        </p:blipFill>
        <p:spPr>
          <a:xfrm>
            <a:off x="734702" y="6286518"/>
            <a:ext cx="4610743" cy="323895"/>
          </a:xfrm>
          <a:prstGeom prst="rect">
            <a:avLst/>
          </a:prstGeom>
        </p:spPr>
      </p:pic>
    </p:spTree>
    <p:extLst>
      <p:ext uri="{BB962C8B-B14F-4D97-AF65-F5344CB8AC3E}">
        <p14:creationId xmlns:p14="http://schemas.microsoft.com/office/powerpoint/2010/main" val="2334114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sign up page Code</a:t>
            </a:r>
          </a:p>
        </p:txBody>
      </p:sp>
      <p:pic>
        <p:nvPicPr>
          <p:cNvPr id="8" name="Content Placeholder 7">
            <a:extLst>
              <a:ext uri="{FF2B5EF4-FFF2-40B4-BE49-F238E27FC236}">
                <a16:creationId xmlns:a16="http://schemas.microsoft.com/office/drawing/2014/main" id="{AE6B9BFD-E6B9-43CD-B45A-BF28071BC525}"/>
              </a:ext>
            </a:extLst>
          </p:cNvPr>
          <p:cNvPicPr>
            <a:picLocks noGrp="1" noChangeAspect="1"/>
          </p:cNvPicPr>
          <p:nvPr>
            <p:ph sz="half" idx="2"/>
          </p:nvPr>
        </p:nvPicPr>
        <p:blipFill>
          <a:blip r:embed="rId2"/>
          <a:stretch>
            <a:fillRect/>
          </a:stretch>
        </p:blipFill>
        <p:spPr>
          <a:xfrm>
            <a:off x="6384148" y="2209669"/>
            <a:ext cx="5327650" cy="1978060"/>
          </a:xfrm>
          <a:prstGeom prst="rect">
            <a:avLst/>
          </a:prstGeom>
        </p:spPr>
      </p:pic>
      <p:pic>
        <p:nvPicPr>
          <p:cNvPr id="7" name="Picture 6">
            <a:extLst>
              <a:ext uri="{FF2B5EF4-FFF2-40B4-BE49-F238E27FC236}">
                <a16:creationId xmlns:a16="http://schemas.microsoft.com/office/drawing/2014/main" id="{C97392B9-1F01-4EBF-9CCD-A415DAD59D95}"/>
              </a:ext>
            </a:extLst>
          </p:cNvPr>
          <p:cNvPicPr>
            <a:picLocks noChangeAspect="1"/>
          </p:cNvPicPr>
          <p:nvPr/>
        </p:nvPicPr>
        <p:blipFill>
          <a:blip r:embed="rId3"/>
          <a:stretch>
            <a:fillRect/>
          </a:stretch>
        </p:blipFill>
        <p:spPr>
          <a:xfrm>
            <a:off x="338106" y="1984594"/>
            <a:ext cx="5114987" cy="3468925"/>
          </a:xfrm>
          <a:prstGeom prst="rect">
            <a:avLst/>
          </a:prstGeom>
        </p:spPr>
      </p:pic>
      <p:pic>
        <p:nvPicPr>
          <p:cNvPr id="9" name="Picture 8">
            <a:extLst>
              <a:ext uri="{FF2B5EF4-FFF2-40B4-BE49-F238E27FC236}">
                <a16:creationId xmlns:a16="http://schemas.microsoft.com/office/drawing/2014/main" id="{DBE8A628-FDD6-4A00-A8D7-27255A8A48E1}"/>
              </a:ext>
            </a:extLst>
          </p:cNvPr>
          <p:cNvPicPr>
            <a:picLocks noChangeAspect="1"/>
          </p:cNvPicPr>
          <p:nvPr/>
        </p:nvPicPr>
        <p:blipFill>
          <a:blip r:embed="rId4"/>
          <a:stretch>
            <a:fillRect/>
          </a:stretch>
        </p:blipFill>
        <p:spPr>
          <a:xfrm>
            <a:off x="675964" y="5541959"/>
            <a:ext cx="4439270" cy="495369"/>
          </a:xfrm>
          <a:prstGeom prst="rect">
            <a:avLst/>
          </a:prstGeom>
        </p:spPr>
      </p:pic>
      <p:pic>
        <p:nvPicPr>
          <p:cNvPr id="10" name="Picture 9">
            <a:extLst>
              <a:ext uri="{FF2B5EF4-FFF2-40B4-BE49-F238E27FC236}">
                <a16:creationId xmlns:a16="http://schemas.microsoft.com/office/drawing/2014/main" id="{83BD4677-6BDC-413F-B1AD-BE9B0BE75F9F}"/>
              </a:ext>
            </a:extLst>
          </p:cNvPr>
          <p:cNvPicPr>
            <a:picLocks noChangeAspect="1"/>
          </p:cNvPicPr>
          <p:nvPr/>
        </p:nvPicPr>
        <p:blipFill>
          <a:blip r:embed="rId5"/>
          <a:stretch>
            <a:fillRect/>
          </a:stretch>
        </p:blipFill>
        <p:spPr>
          <a:xfrm>
            <a:off x="6694969" y="4468939"/>
            <a:ext cx="4706007" cy="495369"/>
          </a:xfrm>
          <a:prstGeom prst="rect">
            <a:avLst/>
          </a:prstGeom>
        </p:spPr>
      </p:pic>
    </p:spTree>
    <p:extLst>
      <p:ext uri="{BB962C8B-B14F-4D97-AF65-F5344CB8AC3E}">
        <p14:creationId xmlns:p14="http://schemas.microsoft.com/office/powerpoint/2010/main" val="960342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734827" y="2011680"/>
            <a:ext cx="4754880" cy="4206240"/>
          </a:xfrm>
        </p:spPr>
        <p:txBody>
          <a:bodyPr/>
          <a:lstStyle/>
          <a:p>
            <a:r>
              <a:rPr lang="en-US" sz="1800" dirty="0">
                <a:effectLst/>
                <a:latin typeface="Times New Roman" panose="02020603050405020304" pitchFamily="18" charset="0"/>
                <a:ea typeface="Calibri" panose="020F0502020204030204" pitchFamily="34" charset="0"/>
              </a:rPr>
              <a:t>Once logged on the user will be directed to the main page that consist of a top navigation bar with the name of the bookstore, a home tab, an order status, logout button, a greeting with the user’s email, and a cart tab. </a:t>
            </a:r>
          </a:p>
          <a:p>
            <a:r>
              <a:rPr lang="en-US" sz="1800" dirty="0">
                <a:effectLst/>
                <a:latin typeface="Times New Roman" panose="02020603050405020304" pitchFamily="18" charset="0"/>
                <a:ea typeface="Calibri" panose="020F0502020204030204" pitchFamily="34" charset="0"/>
              </a:rPr>
              <a:t>There is a top portion of the page that displays a couple of books with the picture, title, author, and description. </a:t>
            </a:r>
          </a:p>
          <a:p>
            <a:r>
              <a:rPr lang="en-US" sz="1800" dirty="0">
                <a:effectLst/>
                <a:latin typeface="Times New Roman" panose="02020603050405020304" pitchFamily="18" charset="0"/>
                <a:ea typeface="Calibri" panose="020F0502020204030204" pitchFamily="34" charset="0"/>
              </a:rPr>
              <a:t>On the side there is more tabs that show all the books, adult books section, children books section, and teen books section (See image 58). </a:t>
            </a:r>
            <a:endParaRPr lang="en-US" dirty="0"/>
          </a:p>
        </p:txBody>
      </p:sp>
      <p:pic>
        <p:nvPicPr>
          <p:cNvPr id="5" name="Content Placeholder 4">
            <a:extLst>
              <a:ext uri="{FF2B5EF4-FFF2-40B4-BE49-F238E27FC236}">
                <a16:creationId xmlns:a16="http://schemas.microsoft.com/office/drawing/2014/main" id="{103440CD-3A4F-4F65-B0A5-B02F067566FA}"/>
              </a:ext>
            </a:extLst>
          </p:cNvPr>
          <p:cNvPicPr>
            <a:picLocks noGrp="1" noChangeAspect="1"/>
          </p:cNvPicPr>
          <p:nvPr>
            <p:ph sz="half" idx="2"/>
          </p:nvPr>
        </p:nvPicPr>
        <p:blipFill>
          <a:blip r:embed="rId2"/>
          <a:stretch>
            <a:fillRect/>
          </a:stretch>
        </p:blipFill>
        <p:spPr>
          <a:xfrm>
            <a:off x="6479513" y="2331391"/>
            <a:ext cx="4754562" cy="2394965"/>
          </a:xfrm>
          <a:prstGeom prst="rect">
            <a:avLst/>
          </a:prstGeom>
        </p:spPr>
      </p:pic>
      <p:pic>
        <p:nvPicPr>
          <p:cNvPr id="6" name="Picture 5">
            <a:extLst>
              <a:ext uri="{FF2B5EF4-FFF2-40B4-BE49-F238E27FC236}">
                <a16:creationId xmlns:a16="http://schemas.microsoft.com/office/drawing/2014/main" id="{BA6C76DD-5D36-478E-89EA-017B7F6FFFB6}"/>
              </a:ext>
            </a:extLst>
          </p:cNvPr>
          <p:cNvPicPr>
            <a:picLocks noChangeAspect="1"/>
          </p:cNvPicPr>
          <p:nvPr/>
        </p:nvPicPr>
        <p:blipFill>
          <a:blip r:embed="rId3"/>
          <a:stretch>
            <a:fillRect/>
          </a:stretch>
        </p:blipFill>
        <p:spPr>
          <a:xfrm>
            <a:off x="6236358" y="5121916"/>
            <a:ext cx="5410955" cy="285790"/>
          </a:xfrm>
          <a:prstGeom prst="rect">
            <a:avLst/>
          </a:prstGeom>
        </p:spPr>
      </p:pic>
    </p:spTree>
    <p:extLst>
      <p:ext uri="{BB962C8B-B14F-4D97-AF65-F5344CB8AC3E}">
        <p14:creationId xmlns:p14="http://schemas.microsoft.com/office/powerpoint/2010/main" val="490614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ADEA-348A-454E-B5B1-219C55FA62BC}"/>
              </a:ext>
            </a:extLst>
          </p:cNvPr>
          <p:cNvSpPr>
            <a:spLocks noGrp="1"/>
          </p:cNvSpPr>
          <p:nvPr>
            <p:ph type="title"/>
          </p:nvPr>
        </p:nvSpPr>
        <p:spPr/>
        <p:txBody>
          <a:bodyPr>
            <a:normAutofit/>
          </a:bodyPr>
          <a:lstStyle/>
          <a:p>
            <a:r>
              <a:rPr lang="en-US" dirty="0"/>
              <a:t>Research </a:t>
            </a:r>
          </a:p>
        </p:txBody>
      </p:sp>
      <p:sp>
        <p:nvSpPr>
          <p:cNvPr id="3" name="Content Placeholder 2">
            <a:extLst>
              <a:ext uri="{FF2B5EF4-FFF2-40B4-BE49-F238E27FC236}">
                <a16:creationId xmlns:a16="http://schemas.microsoft.com/office/drawing/2014/main" id="{0C9587D6-E194-4139-AD74-881C6AF5211A}"/>
              </a:ext>
            </a:extLst>
          </p:cNvPr>
          <p:cNvSpPr>
            <a:spLocks noGrp="1"/>
          </p:cNvSpPr>
          <p:nvPr>
            <p:ph idx="1"/>
          </p:nvPr>
        </p:nvSpPr>
        <p:spPr>
          <a:xfrm>
            <a:off x="142042" y="1935332"/>
            <a:ext cx="11904955" cy="4838330"/>
          </a:xfrm>
        </p:spPr>
        <p:txBody>
          <a:bodyPr>
            <a:normAutofit fontScale="92500" lnSpcReduction="10000"/>
          </a:bodyPr>
          <a:lstStyle/>
          <a:p>
            <a:pPr marL="228600" lvl="1" indent="0">
              <a:lnSpc>
                <a:spcPct val="120000"/>
              </a:lnSpc>
              <a:spcBef>
                <a:spcPts val="0"/>
              </a:spcBef>
              <a:spcAft>
                <a:spcPts val="0"/>
              </a:spcAft>
              <a:buNone/>
            </a:pPr>
            <a:endParaRPr lang="en-US" sz="1200"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Website used for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PHPMyAdmin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installation and configurations on Ubuntu server</a:t>
            </a:r>
          </a:p>
          <a:p>
            <a:pPr lvl="1">
              <a:lnSpc>
                <a:spcPct val="120000"/>
              </a:lnSpc>
              <a:spcBef>
                <a:spcPts val="0"/>
              </a:spcBef>
              <a:spcAft>
                <a:spcPts val="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https://www.linuxbabe.com/ubuntu/install-phpmyadmin-apache-lamp-ubuntu-20-04</a:t>
            </a: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lvl="1" indent="0">
              <a:lnSpc>
                <a:spcPct val="120000"/>
              </a:lnSpc>
              <a:spcBef>
                <a:spcPts val="0"/>
              </a:spcBef>
              <a:spcAft>
                <a:spcPts val="0"/>
              </a:spcAft>
              <a:buNone/>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Website used for certificate creation and setup on apache server</a:t>
            </a: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https://www.digitalocean.com/community/tutorials/how-to-create-a-self-signed-ssl-certificate-for-apache-in-ubuntu-18-04</a:t>
            </a:r>
            <a:endParaRPr lang="en-US" sz="1200"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endParaRPr>
          </a:p>
          <a:p>
            <a:pPr marL="228600" lvl="1" indent="0">
              <a:lnSpc>
                <a:spcPct val="120000"/>
              </a:lnSpc>
              <a:spcBef>
                <a:spcPts val="0"/>
              </a:spcBef>
              <a:spcAft>
                <a:spcPts val="800"/>
              </a:spcAft>
              <a:buNone/>
            </a:pPr>
            <a:endParaRPr lang="en-US" sz="1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Websites used for certificate creation and setup on the MySQL instance</a:t>
            </a: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https://websiteforstudents.com/how-to-setup-self-signed-ssl-tls-on-mysql/</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https://www.digitalocean.com/community/tutorials/how-to-configure-ssl-tls-for-mysql-on-ubuntu-18-04</a:t>
            </a: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lvl="1" indent="0">
              <a:lnSpc>
                <a:spcPct val="120000"/>
              </a:lnSpc>
              <a:spcBef>
                <a:spcPts val="0"/>
              </a:spcBef>
              <a:spcAft>
                <a:spcPts val="800"/>
              </a:spcAft>
              <a:buNone/>
            </a:pP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 links used to configure installation of apache, MySQL, and PHP website</a:t>
            </a: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https://www.linode.com/docs/guides/hosting-a-website-ubuntu-18-04/</a:t>
            </a: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https://websiteforstudents.com/setup-apahce2-with-php-support-on-ubuntu-servers/</a:t>
            </a: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https://www.cloudbooklet.com/how-to-install-lamp-apache-mysql-php-in-ubuntu-20-04/</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lvl="1">
              <a:lnSpc>
                <a:spcPct val="120000"/>
              </a:lnSpc>
              <a:spcBef>
                <a:spcPts val="0"/>
              </a:spcBef>
              <a:spcAft>
                <a:spcPts val="800"/>
              </a:spcAft>
            </a:pPr>
            <a:r>
              <a:rPr lang="en-US"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https://serverfault.com/questions/399487/cant-connect-to-mysql-using-self-signed-ssl-certificate</a:t>
            </a:r>
            <a:endParaRPr lang="en-US" sz="13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20000"/>
              </a:lnSpc>
              <a:spcBef>
                <a:spcPts val="0"/>
              </a:spcBef>
              <a:spcAft>
                <a:spcPts val="800"/>
              </a:spcAft>
            </a:pP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https://www.digitalocean.com/community/tutorials/how-to-install-linux-apache-mysql-php-lamp-stack-on-ubuntu-16-04</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Bef>
                <a:spcPts val="0"/>
              </a:spcBef>
              <a:spcAft>
                <a:spcPts val="80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200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Bef>
                <a:spcPts val="0"/>
              </a:spcBef>
              <a:spcAft>
                <a:spcPts val="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920843"/>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266330" y="2011680"/>
            <a:ext cx="5223377" cy="4562144"/>
          </a:xfrm>
        </p:spPr>
        <p:txBody>
          <a:bodyPr>
            <a:normAutofit lnSpcReduction="1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‘All Books’ tab is what we will see as soon as we are logged in or click on the home tab.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Clicking on the ‘Adult’ tab will display books that are in the adult category (See image 59).</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‘Children’ tab will display books that are in the children category (See image 60) and the ‘Teen’ tab displays books in the teen category (See image 61).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Clicking on the ‘Know More’ button will show the more information about the book (See image 62).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When a person decides they want a book they can press on the add button that will add it to the cart (See image 63).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a user has already added a particular book to the cart if they try to add it again, they will be told it is already in the cart (See image 64).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8" name="Content Placeholder 7">
            <a:extLst>
              <a:ext uri="{FF2B5EF4-FFF2-40B4-BE49-F238E27FC236}">
                <a16:creationId xmlns:a16="http://schemas.microsoft.com/office/drawing/2014/main" id="{A78CAD0A-1478-47AE-A433-418B1BEACAC9}"/>
              </a:ext>
            </a:extLst>
          </p:cNvPr>
          <p:cNvPicPr>
            <a:picLocks noGrp="1" noChangeAspect="1"/>
          </p:cNvPicPr>
          <p:nvPr>
            <p:ph sz="half" idx="2"/>
          </p:nvPr>
        </p:nvPicPr>
        <p:blipFill>
          <a:blip r:embed="rId2"/>
          <a:stretch>
            <a:fillRect/>
          </a:stretch>
        </p:blipFill>
        <p:spPr>
          <a:xfrm>
            <a:off x="6523901" y="2016815"/>
            <a:ext cx="4754562" cy="2379719"/>
          </a:xfrm>
          <a:prstGeom prst="rect">
            <a:avLst/>
          </a:prstGeom>
        </p:spPr>
      </p:pic>
      <p:pic>
        <p:nvPicPr>
          <p:cNvPr id="9" name="Picture 8">
            <a:extLst>
              <a:ext uri="{FF2B5EF4-FFF2-40B4-BE49-F238E27FC236}">
                <a16:creationId xmlns:a16="http://schemas.microsoft.com/office/drawing/2014/main" id="{08F928B0-F98E-4B98-9102-FE862E0B809D}"/>
              </a:ext>
            </a:extLst>
          </p:cNvPr>
          <p:cNvPicPr>
            <a:picLocks noChangeAspect="1"/>
          </p:cNvPicPr>
          <p:nvPr/>
        </p:nvPicPr>
        <p:blipFill>
          <a:blip r:embed="rId3"/>
          <a:stretch>
            <a:fillRect/>
          </a:stretch>
        </p:blipFill>
        <p:spPr>
          <a:xfrm>
            <a:off x="6534351" y="4764496"/>
            <a:ext cx="4744112" cy="323895"/>
          </a:xfrm>
          <a:prstGeom prst="rect">
            <a:avLst/>
          </a:prstGeom>
        </p:spPr>
      </p:pic>
    </p:spTree>
    <p:extLst>
      <p:ext uri="{BB962C8B-B14F-4D97-AF65-F5344CB8AC3E}">
        <p14:creationId xmlns:p14="http://schemas.microsoft.com/office/powerpoint/2010/main" val="2997135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a:t>
            </a:r>
          </a:p>
        </p:txBody>
      </p:sp>
      <p:pic>
        <p:nvPicPr>
          <p:cNvPr id="6" name="Content Placeholder 5">
            <a:extLst>
              <a:ext uri="{FF2B5EF4-FFF2-40B4-BE49-F238E27FC236}">
                <a16:creationId xmlns:a16="http://schemas.microsoft.com/office/drawing/2014/main" id="{8EF8E7ED-955B-435E-ADFA-3BD062521A36}"/>
              </a:ext>
            </a:extLst>
          </p:cNvPr>
          <p:cNvPicPr>
            <a:picLocks noGrp="1" noChangeAspect="1"/>
          </p:cNvPicPr>
          <p:nvPr>
            <p:ph sz="half" idx="1"/>
          </p:nvPr>
        </p:nvPicPr>
        <p:blipFill>
          <a:blip r:embed="rId2"/>
          <a:stretch>
            <a:fillRect/>
          </a:stretch>
        </p:blipFill>
        <p:spPr>
          <a:xfrm>
            <a:off x="471974" y="2364366"/>
            <a:ext cx="5222875" cy="2624829"/>
          </a:xfrm>
          <a:prstGeom prst="rect">
            <a:avLst/>
          </a:prstGeom>
        </p:spPr>
      </p:pic>
      <p:pic>
        <p:nvPicPr>
          <p:cNvPr id="10" name="Content Placeholder 9">
            <a:extLst>
              <a:ext uri="{FF2B5EF4-FFF2-40B4-BE49-F238E27FC236}">
                <a16:creationId xmlns:a16="http://schemas.microsoft.com/office/drawing/2014/main" id="{DF5B0C7D-4DFE-46DF-A339-00FEC983FA9C}"/>
              </a:ext>
            </a:extLst>
          </p:cNvPr>
          <p:cNvPicPr>
            <a:picLocks noGrp="1" noChangeAspect="1"/>
          </p:cNvPicPr>
          <p:nvPr>
            <p:ph sz="half" idx="2"/>
          </p:nvPr>
        </p:nvPicPr>
        <p:blipFill>
          <a:blip r:embed="rId3"/>
          <a:stretch>
            <a:fillRect/>
          </a:stretch>
        </p:blipFill>
        <p:spPr>
          <a:xfrm>
            <a:off x="6319870" y="2273792"/>
            <a:ext cx="5594737" cy="2805975"/>
          </a:xfrm>
          <a:prstGeom prst="rect">
            <a:avLst/>
          </a:prstGeom>
        </p:spPr>
      </p:pic>
      <p:pic>
        <p:nvPicPr>
          <p:cNvPr id="7" name="Picture 6">
            <a:extLst>
              <a:ext uri="{FF2B5EF4-FFF2-40B4-BE49-F238E27FC236}">
                <a16:creationId xmlns:a16="http://schemas.microsoft.com/office/drawing/2014/main" id="{DCA871F6-7322-4714-A50C-35E857946217}"/>
              </a:ext>
            </a:extLst>
          </p:cNvPr>
          <p:cNvPicPr>
            <a:picLocks noChangeAspect="1"/>
          </p:cNvPicPr>
          <p:nvPr/>
        </p:nvPicPr>
        <p:blipFill>
          <a:blip r:embed="rId4"/>
          <a:stretch>
            <a:fillRect/>
          </a:stretch>
        </p:blipFill>
        <p:spPr>
          <a:xfrm>
            <a:off x="901881" y="5142505"/>
            <a:ext cx="4363059" cy="323895"/>
          </a:xfrm>
          <a:prstGeom prst="rect">
            <a:avLst/>
          </a:prstGeom>
        </p:spPr>
      </p:pic>
      <p:pic>
        <p:nvPicPr>
          <p:cNvPr id="11" name="Picture 10">
            <a:extLst>
              <a:ext uri="{FF2B5EF4-FFF2-40B4-BE49-F238E27FC236}">
                <a16:creationId xmlns:a16="http://schemas.microsoft.com/office/drawing/2014/main" id="{A8B51168-C986-4826-8331-6042ABAFA8AF}"/>
              </a:ext>
            </a:extLst>
          </p:cNvPr>
          <p:cNvPicPr>
            <a:picLocks noChangeAspect="1"/>
          </p:cNvPicPr>
          <p:nvPr/>
        </p:nvPicPr>
        <p:blipFill>
          <a:blip r:embed="rId5"/>
          <a:stretch>
            <a:fillRect/>
          </a:stretch>
        </p:blipFill>
        <p:spPr>
          <a:xfrm>
            <a:off x="7069077" y="5323505"/>
            <a:ext cx="4096322" cy="285790"/>
          </a:xfrm>
          <a:prstGeom prst="rect">
            <a:avLst/>
          </a:prstGeom>
        </p:spPr>
      </p:pic>
    </p:spTree>
    <p:extLst>
      <p:ext uri="{BB962C8B-B14F-4D97-AF65-F5344CB8AC3E}">
        <p14:creationId xmlns:p14="http://schemas.microsoft.com/office/powerpoint/2010/main" val="3677279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a:t>
            </a:r>
          </a:p>
        </p:txBody>
      </p:sp>
      <p:pic>
        <p:nvPicPr>
          <p:cNvPr id="9" name="Content Placeholder 8">
            <a:extLst>
              <a:ext uri="{FF2B5EF4-FFF2-40B4-BE49-F238E27FC236}">
                <a16:creationId xmlns:a16="http://schemas.microsoft.com/office/drawing/2014/main" id="{461E796C-428B-4207-92E8-EE26633C2910}"/>
              </a:ext>
            </a:extLst>
          </p:cNvPr>
          <p:cNvPicPr>
            <a:picLocks noGrp="1" noChangeAspect="1"/>
          </p:cNvPicPr>
          <p:nvPr>
            <p:ph sz="half" idx="1"/>
          </p:nvPr>
        </p:nvPicPr>
        <p:blipFill>
          <a:blip r:embed="rId2"/>
          <a:stretch>
            <a:fillRect/>
          </a:stretch>
        </p:blipFill>
        <p:spPr>
          <a:xfrm>
            <a:off x="551770" y="2374108"/>
            <a:ext cx="4754562" cy="2287066"/>
          </a:xfrm>
          <a:prstGeom prst="rect">
            <a:avLst/>
          </a:prstGeom>
        </p:spPr>
      </p:pic>
      <p:pic>
        <p:nvPicPr>
          <p:cNvPr id="13" name="Content Placeholder 12">
            <a:extLst>
              <a:ext uri="{FF2B5EF4-FFF2-40B4-BE49-F238E27FC236}">
                <a16:creationId xmlns:a16="http://schemas.microsoft.com/office/drawing/2014/main" id="{F07A650A-B05F-4AF3-A953-068E02C2B5E1}"/>
              </a:ext>
            </a:extLst>
          </p:cNvPr>
          <p:cNvPicPr>
            <a:picLocks noGrp="1" noChangeAspect="1"/>
          </p:cNvPicPr>
          <p:nvPr>
            <p:ph sz="half" idx="2"/>
          </p:nvPr>
        </p:nvPicPr>
        <p:blipFill>
          <a:blip r:embed="rId3"/>
          <a:stretch>
            <a:fillRect/>
          </a:stretch>
        </p:blipFill>
        <p:spPr>
          <a:xfrm>
            <a:off x="6207903" y="2264403"/>
            <a:ext cx="5432327" cy="2718949"/>
          </a:xfrm>
          <a:prstGeom prst="rect">
            <a:avLst/>
          </a:prstGeom>
        </p:spPr>
      </p:pic>
      <p:pic>
        <p:nvPicPr>
          <p:cNvPr id="12" name="Picture 11">
            <a:extLst>
              <a:ext uri="{FF2B5EF4-FFF2-40B4-BE49-F238E27FC236}">
                <a16:creationId xmlns:a16="http://schemas.microsoft.com/office/drawing/2014/main" id="{5765BCBA-9372-49F4-8F29-802A7D0D122B}"/>
              </a:ext>
            </a:extLst>
          </p:cNvPr>
          <p:cNvPicPr>
            <a:picLocks noChangeAspect="1"/>
          </p:cNvPicPr>
          <p:nvPr/>
        </p:nvPicPr>
        <p:blipFill>
          <a:blip r:embed="rId4"/>
          <a:stretch>
            <a:fillRect/>
          </a:stretch>
        </p:blipFill>
        <p:spPr>
          <a:xfrm>
            <a:off x="1101909" y="4922170"/>
            <a:ext cx="3848637" cy="285790"/>
          </a:xfrm>
          <a:prstGeom prst="rect">
            <a:avLst/>
          </a:prstGeom>
        </p:spPr>
      </p:pic>
      <p:pic>
        <p:nvPicPr>
          <p:cNvPr id="14" name="Picture 13">
            <a:extLst>
              <a:ext uri="{FF2B5EF4-FFF2-40B4-BE49-F238E27FC236}">
                <a16:creationId xmlns:a16="http://schemas.microsoft.com/office/drawing/2014/main" id="{847743B5-04FA-4343-9ED0-C0A48554B954}"/>
              </a:ext>
            </a:extLst>
          </p:cNvPr>
          <p:cNvPicPr>
            <a:picLocks noChangeAspect="1"/>
          </p:cNvPicPr>
          <p:nvPr/>
        </p:nvPicPr>
        <p:blipFill>
          <a:blip r:embed="rId5"/>
          <a:stretch>
            <a:fillRect/>
          </a:stretch>
        </p:blipFill>
        <p:spPr>
          <a:xfrm>
            <a:off x="6719203" y="5207960"/>
            <a:ext cx="4267796" cy="342948"/>
          </a:xfrm>
          <a:prstGeom prst="rect">
            <a:avLst/>
          </a:prstGeom>
        </p:spPr>
      </p:pic>
    </p:spTree>
    <p:extLst>
      <p:ext uri="{BB962C8B-B14F-4D97-AF65-F5344CB8AC3E}">
        <p14:creationId xmlns:p14="http://schemas.microsoft.com/office/powerpoint/2010/main" val="2602424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a:t>
            </a:r>
          </a:p>
        </p:txBody>
      </p:sp>
      <p:pic>
        <p:nvPicPr>
          <p:cNvPr id="7" name="Content Placeholder 6">
            <a:extLst>
              <a:ext uri="{FF2B5EF4-FFF2-40B4-BE49-F238E27FC236}">
                <a16:creationId xmlns:a16="http://schemas.microsoft.com/office/drawing/2014/main" id="{0D5254C8-A581-43F2-B94F-BEBBA9FFB163}"/>
              </a:ext>
            </a:extLst>
          </p:cNvPr>
          <p:cNvPicPr>
            <a:picLocks noGrp="1" noChangeAspect="1"/>
          </p:cNvPicPr>
          <p:nvPr>
            <p:ph sz="half" idx="1"/>
          </p:nvPr>
        </p:nvPicPr>
        <p:blipFill>
          <a:blip r:embed="rId2"/>
          <a:stretch>
            <a:fillRect/>
          </a:stretch>
        </p:blipFill>
        <p:spPr>
          <a:xfrm>
            <a:off x="1823087" y="2092365"/>
            <a:ext cx="8767157" cy="3636631"/>
          </a:xfrm>
          <a:prstGeom prst="rect">
            <a:avLst/>
          </a:prstGeom>
        </p:spPr>
      </p:pic>
      <p:pic>
        <p:nvPicPr>
          <p:cNvPr id="8" name="Picture 7">
            <a:extLst>
              <a:ext uri="{FF2B5EF4-FFF2-40B4-BE49-F238E27FC236}">
                <a16:creationId xmlns:a16="http://schemas.microsoft.com/office/drawing/2014/main" id="{49103292-72B6-4FDD-A3B3-0B734CC20B78}"/>
              </a:ext>
            </a:extLst>
          </p:cNvPr>
          <p:cNvPicPr>
            <a:picLocks noChangeAspect="1"/>
          </p:cNvPicPr>
          <p:nvPr/>
        </p:nvPicPr>
        <p:blipFill>
          <a:blip r:embed="rId3"/>
          <a:stretch>
            <a:fillRect/>
          </a:stretch>
        </p:blipFill>
        <p:spPr>
          <a:xfrm>
            <a:off x="4008693" y="5995768"/>
            <a:ext cx="4172532" cy="304843"/>
          </a:xfrm>
          <a:prstGeom prst="rect">
            <a:avLst/>
          </a:prstGeom>
        </p:spPr>
      </p:pic>
    </p:spTree>
    <p:extLst>
      <p:ext uri="{BB962C8B-B14F-4D97-AF65-F5344CB8AC3E}">
        <p14:creationId xmlns:p14="http://schemas.microsoft.com/office/powerpoint/2010/main" val="1101618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code</a:t>
            </a:r>
          </a:p>
        </p:txBody>
      </p:sp>
      <p:sp>
        <p:nvSpPr>
          <p:cNvPr id="4" name="Content Placeholder 3">
            <a:extLst>
              <a:ext uri="{FF2B5EF4-FFF2-40B4-BE49-F238E27FC236}">
                <a16:creationId xmlns:a16="http://schemas.microsoft.com/office/drawing/2014/main" id="{C9F0901D-2178-4CD2-8EC6-338020EFC681}"/>
              </a:ext>
            </a:extLst>
          </p:cNvPr>
          <p:cNvSpPr>
            <a:spLocks noGrp="1"/>
          </p:cNvSpPr>
          <p:nvPr>
            <p:ph sz="half" idx="1"/>
          </p:nvPr>
        </p:nvSpPr>
        <p:spPr>
          <a:xfrm>
            <a:off x="748144" y="2059305"/>
            <a:ext cx="4754880" cy="4206240"/>
          </a:xfrm>
        </p:spPr>
        <p:txBody>
          <a:bodyPr/>
          <a:lstStyle/>
          <a:p>
            <a:r>
              <a:rPr lang="en-US" sz="1800" dirty="0">
                <a:effectLst/>
                <a:latin typeface="Times New Roman" panose="02020603050405020304" pitchFamily="18" charset="0"/>
                <a:ea typeface="Calibri" panose="020F0502020204030204" pitchFamily="34" charset="0"/>
              </a:rPr>
              <a:t>Now to take a look at the code for these parts of the webpage, first looking at </a:t>
            </a:r>
            <a:r>
              <a:rPr lang="en-US" sz="1800" dirty="0" err="1">
                <a:effectLst/>
                <a:latin typeface="Times New Roman" panose="02020603050405020304" pitchFamily="18" charset="0"/>
                <a:ea typeface="Calibri" panose="020F0502020204030204" pitchFamily="34" charset="0"/>
              </a:rPr>
              <a:t>index.php</a:t>
            </a:r>
            <a:r>
              <a:rPr lang="en-US" sz="1800" dirty="0">
                <a:effectLst/>
                <a:latin typeface="Times New Roman" panose="02020603050405020304" pitchFamily="18" charset="0"/>
                <a:ea typeface="Calibri" panose="020F0502020204030204" pitchFamily="34" charset="0"/>
              </a:rPr>
              <a:t> that shows the layout of the page. </a:t>
            </a:r>
          </a:p>
          <a:p>
            <a:r>
              <a:rPr lang="en-US" sz="1800" dirty="0">
                <a:effectLst/>
                <a:latin typeface="Times New Roman" panose="02020603050405020304" pitchFamily="18" charset="0"/>
                <a:ea typeface="Calibri" panose="020F0502020204030204" pitchFamily="34" charset="0"/>
              </a:rPr>
              <a:t>The top portion of the code makes sure the user is logged in before they can visit this page and it makes sure the </a:t>
            </a:r>
            <a:r>
              <a:rPr lang="en-US" sz="1800" dirty="0" err="1">
                <a:effectLst/>
                <a:latin typeface="Times New Roman" panose="02020603050405020304" pitchFamily="18" charset="0"/>
                <a:ea typeface="Calibri" panose="020F0502020204030204" pitchFamily="34" charset="0"/>
              </a:rPr>
              <a:t>function.php</a:t>
            </a:r>
            <a:r>
              <a:rPr lang="en-US" sz="1800" dirty="0">
                <a:effectLst/>
                <a:latin typeface="Times New Roman" panose="02020603050405020304" pitchFamily="18" charset="0"/>
                <a:ea typeface="Calibri" panose="020F0502020204030204" pitchFamily="34" charset="0"/>
              </a:rPr>
              <a:t> file and </a:t>
            </a:r>
            <a:r>
              <a:rPr lang="en-US" sz="1800" dirty="0" err="1">
                <a:effectLst/>
                <a:latin typeface="Times New Roman" panose="02020603050405020304" pitchFamily="18" charset="0"/>
                <a:ea typeface="Calibri" panose="020F0502020204030204" pitchFamily="34" charset="0"/>
              </a:rPr>
              <a:t>config.php</a:t>
            </a:r>
            <a:r>
              <a:rPr lang="en-US" sz="1800" dirty="0">
                <a:effectLst/>
                <a:latin typeface="Times New Roman" panose="02020603050405020304" pitchFamily="18" charset="0"/>
                <a:ea typeface="Calibri" panose="020F0502020204030204" pitchFamily="34" charset="0"/>
              </a:rPr>
              <a:t> files are included in this page (See image 65). </a:t>
            </a:r>
            <a:endParaRPr lang="en-US" dirty="0"/>
          </a:p>
        </p:txBody>
      </p:sp>
      <p:pic>
        <p:nvPicPr>
          <p:cNvPr id="5" name="Picture 4">
            <a:extLst>
              <a:ext uri="{FF2B5EF4-FFF2-40B4-BE49-F238E27FC236}">
                <a16:creationId xmlns:a16="http://schemas.microsoft.com/office/drawing/2014/main" id="{DB6CB424-3B3D-4E59-9371-84AE71E58485}"/>
              </a:ext>
            </a:extLst>
          </p:cNvPr>
          <p:cNvPicPr>
            <a:picLocks noChangeAspect="1"/>
          </p:cNvPicPr>
          <p:nvPr/>
        </p:nvPicPr>
        <p:blipFill>
          <a:blip r:embed="rId2"/>
          <a:stretch>
            <a:fillRect/>
          </a:stretch>
        </p:blipFill>
        <p:spPr>
          <a:xfrm>
            <a:off x="5809992" y="2059305"/>
            <a:ext cx="5944115" cy="3109229"/>
          </a:xfrm>
          <a:prstGeom prst="rect">
            <a:avLst/>
          </a:prstGeom>
        </p:spPr>
      </p:pic>
      <p:pic>
        <p:nvPicPr>
          <p:cNvPr id="6" name="Picture 5">
            <a:extLst>
              <a:ext uri="{FF2B5EF4-FFF2-40B4-BE49-F238E27FC236}">
                <a16:creationId xmlns:a16="http://schemas.microsoft.com/office/drawing/2014/main" id="{34C3E733-2393-47F1-9B8D-BDD170237820}"/>
              </a:ext>
            </a:extLst>
          </p:cNvPr>
          <p:cNvPicPr>
            <a:picLocks noChangeAspect="1"/>
          </p:cNvPicPr>
          <p:nvPr/>
        </p:nvPicPr>
        <p:blipFill>
          <a:blip r:embed="rId3"/>
          <a:stretch>
            <a:fillRect/>
          </a:stretch>
        </p:blipFill>
        <p:spPr>
          <a:xfrm>
            <a:off x="6438572" y="5434903"/>
            <a:ext cx="4686954" cy="304843"/>
          </a:xfrm>
          <a:prstGeom prst="rect">
            <a:avLst/>
          </a:prstGeom>
        </p:spPr>
      </p:pic>
    </p:spTree>
    <p:extLst>
      <p:ext uri="{BB962C8B-B14F-4D97-AF65-F5344CB8AC3E}">
        <p14:creationId xmlns:p14="http://schemas.microsoft.com/office/powerpoint/2010/main" val="2419410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code</a:t>
            </a:r>
          </a:p>
        </p:txBody>
      </p:sp>
      <p:sp>
        <p:nvSpPr>
          <p:cNvPr id="4" name="Content Placeholder 3">
            <a:extLst>
              <a:ext uri="{FF2B5EF4-FFF2-40B4-BE49-F238E27FC236}">
                <a16:creationId xmlns:a16="http://schemas.microsoft.com/office/drawing/2014/main" id="{C9F0901D-2178-4CD2-8EC6-338020EFC681}"/>
              </a:ext>
            </a:extLst>
          </p:cNvPr>
          <p:cNvSpPr>
            <a:spLocks noGrp="1"/>
          </p:cNvSpPr>
          <p:nvPr>
            <p:ph sz="half" idx="1"/>
          </p:nvPr>
        </p:nvSpPr>
        <p:spPr>
          <a:xfrm>
            <a:off x="748144" y="2059305"/>
            <a:ext cx="4754880" cy="4206240"/>
          </a:xfrm>
        </p:spPr>
        <p:txBody>
          <a:bodyPr/>
          <a:lstStyle/>
          <a:p>
            <a:r>
              <a:rPr lang="en-US" sz="1800" dirty="0">
                <a:effectLst/>
                <a:latin typeface="Times New Roman" panose="02020603050405020304" pitchFamily="18" charset="0"/>
                <a:ea typeface="Calibri" panose="020F0502020204030204" pitchFamily="34" charset="0"/>
              </a:rPr>
              <a:t>The second part of </a:t>
            </a:r>
            <a:r>
              <a:rPr lang="en-US" sz="1800" dirty="0" err="1">
                <a:effectLst/>
                <a:latin typeface="Times New Roman" panose="02020603050405020304" pitchFamily="18" charset="0"/>
                <a:ea typeface="Calibri" panose="020F0502020204030204" pitchFamily="34" charset="0"/>
              </a:rPr>
              <a:t>index.php</a:t>
            </a:r>
            <a:r>
              <a:rPr lang="en-US" sz="1800" dirty="0">
                <a:effectLst/>
                <a:latin typeface="Times New Roman" panose="02020603050405020304" pitchFamily="18" charset="0"/>
                <a:ea typeface="Calibri" panose="020F0502020204030204" pitchFamily="34" charset="0"/>
              </a:rPr>
              <a:t> shows the code used for the navigation bar. </a:t>
            </a:r>
          </a:p>
          <a:p>
            <a:r>
              <a:rPr lang="en-US" sz="1800" dirty="0">
                <a:effectLst/>
                <a:latin typeface="Times New Roman" panose="02020603050405020304" pitchFamily="18" charset="0"/>
                <a:ea typeface="Calibri" panose="020F0502020204030204" pitchFamily="34" charset="0"/>
              </a:rPr>
              <a:t>It has a section that shows if the user is not logged in, they could be shown as a guest. I chose to make sure they are logged in but kept this in there in case I decided to not have them logged in before viewing the main page (See image 66). </a:t>
            </a:r>
          </a:p>
          <a:p>
            <a:r>
              <a:rPr lang="en-US" sz="1800" dirty="0">
                <a:effectLst/>
                <a:latin typeface="Times New Roman" panose="02020603050405020304" pitchFamily="18" charset="0"/>
                <a:ea typeface="Calibri" panose="020F0502020204030204" pitchFamily="34" charset="0"/>
              </a:rPr>
              <a:t>This page also uses the function </a:t>
            </a:r>
            <a:r>
              <a:rPr lang="en-US" sz="1800" dirty="0" err="1">
                <a:effectLst/>
                <a:latin typeface="Times New Roman" panose="02020603050405020304" pitchFamily="18" charset="0"/>
                <a:ea typeface="Calibri" panose="020F0502020204030204" pitchFamily="34" charset="0"/>
              </a:rPr>
              <a:t>total_items</a:t>
            </a:r>
            <a:r>
              <a:rPr lang="en-US" sz="1800" dirty="0">
                <a:effectLst/>
                <a:latin typeface="Times New Roman" panose="02020603050405020304" pitchFamily="18" charset="0"/>
                <a:ea typeface="Calibri" panose="020F0502020204030204" pitchFamily="34" charset="0"/>
              </a:rPr>
              <a:t>() with the ‘Go to Cart’ link that connects to </a:t>
            </a:r>
            <a:r>
              <a:rPr lang="en-US" sz="1800" dirty="0" err="1">
                <a:effectLst/>
                <a:latin typeface="Times New Roman" panose="02020603050405020304" pitchFamily="18" charset="0"/>
                <a:ea typeface="Calibri" panose="020F0502020204030204" pitchFamily="34" charset="0"/>
              </a:rPr>
              <a:t>cart.php</a:t>
            </a:r>
            <a:r>
              <a:rPr lang="en-US" sz="1800" dirty="0">
                <a:effectLst/>
                <a:latin typeface="Times New Roman" panose="02020603050405020304" pitchFamily="18" charset="0"/>
                <a:ea typeface="Calibri" panose="020F0502020204030204" pitchFamily="34" charset="0"/>
              </a:rPr>
              <a:t> page (See image 66). </a:t>
            </a:r>
            <a:endParaRPr lang="en-US" dirty="0"/>
          </a:p>
        </p:txBody>
      </p:sp>
      <p:pic>
        <p:nvPicPr>
          <p:cNvPr id="3" name="Picture 2">
            <a:extLst>
              <a:ext uri="{FF2B5EF4-FFF2-40B4-BE49-F238E27FC236}">
                <a16:creationId xmlns:a16="http://schemas.microsoft.com/office/drawing/2014/main" id="{03EF5C4A-A632-4052-97C5-D5417C287553}"/>
              </a:ext>
            </a:extLst>
          </p:cNvPr>
          <p:cNvPicPr>
            <a:picLocks noChangeAspect="1"/>
          </p:cNvPicPr>
          <p:nvPr/>
        </p:nvPicPr>
        <p:blipFill>
          <a:blip r:embed="rId2"/>
          <a:stretch>
            <a:fillRect/>
          </a:stretch>
        </p:blipFill>
        <p:spPr>
          <a:xfrm>
            <a:off x="5876667" y="2059305"/>
            <a:ext cx="5944115" cy="3432345"/>
          </a:xfrm>
          <a:prstGeom prst="rect">
            <a:avLst/>
          </a:prstGeom>
        </p:spPr>
      </p:pic>
      <p:pic>
        <p:nvPicPr>
          <p:cNvPr id="7" name="Picture 6">
            <a:extLst>
              <a:ext uri="{FF2B5EF4-FFF2-40B4-BE49-F238E27FC236}">
                <a16:creationId xmlns:a16="http://schemas.microsoft.com/office/drawing/2014/main" id="{07925FDD-1331-4E65-955F-751DABE00B22}"/>
              </a:ext>
            </a:extLst>
          </p:cNvPr>
          <p:cNvPicPr>
            <a:picLocks noChangeAspect="1"/>
          </p:cNvPicPr>
          <p:nvPr/>
        </p:nvPicPr>
        <p:blipFill>
          <a:blip r:embed="rId3"/>
          <a:stretch>
            <a:fillRect/>
          </a:stretch>
        </p:blipFill>
        <p:spPr>
          <a:xfrm>
            <a:off x="6552878" y="5758019"/>
            <a:ext cx="4591691" cy="342948"/>
          </a:xfrm>
          <a:prstGeom prst="rect">
            <a:avLst/>
          </a:prstGeom>
        </p:spPr>
      </p:pic>
    </p:spTree>
    <p:extLst>
      <p:ext uri="{BB962C8B-B14F-4D97-AF65-F5344CB8AC3E}">
        <p14:creationId xmlns:p14="http://schemas.microsoft.com/office/powerpoint/2010/main" val="3160872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code</a:t>
            </a:r>
          </a:p>
        </p:txBody>
      </p:sp>
      <p:sp>
        <p:nvSpPr>
          <p:cNvPr id="4" name="Content Placeholder 3">
            <a:extLst>
              <a:ext uri="{FF2B5EF4-FFF2-40B4-BE49-F238E27FC236}">
                <a16:creationId xmlns:a16="http://schemas.microsoft.com/office/drawing/2014/main" id="{C9F0901D-2178-4CD2-8EC6-338020EFC681}"/>
              </a:ext>
            </a:extLst>
          </p:cNvPr>
          <p:cNvSpPr>
            <a:spLocks noGrp="1"/>
          </p:cNvSpPr>
          <p:nvPr>
            <p:ph sz="half" idx="1"/>
          </p:nvPr>
        </p:nvSpPr>
        <p:spPr>
          <a:xfrm>
            <a:off x="748144" y="2059305"/>
            <a:ext cx="4754880" cy="4206240"/>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third section in the file is the carousel, which displays the books at the top of the page that has the title, author, and description (See image 67).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last section of code in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index.php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file involves using functions in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function.php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file to get the books based on category, to add books to the cart, get books from the books table, and get books by their category from the book table (See image 68).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AA7F3116-1D91-4971-8C26-9AA26B877C5D}"/>
              </a:ext>
            </a:extLst>
          </p:cNvPr>
          <p:cNvPicPr>
            <a:picLocks noChangeAspect="1"/>
          </p:cNvPicPr>
          <p:nvPr/>
        </p:nvPicPr>
        <p:blipFill>
          <a:blip r:embed="rId2"/>
          <a:stretch>
            <a:fillRect/>
          </a:stretch>
        </p:blipFill>
        <p:spPr>
          <a:xfrm>
            <a:off x="5714742" y="1963905"/>
            <a:ext cx="5944115" cy="3444539"/>
          </a:xfrm>
          <a:prstGeom prst="rect">
            <a:avLst/>
          </a:prstGeom>
        </p:spPr>
      </p:pic>
      <p:pic>
        <p:nvPicPr>
          <p:cNvPr id="6" name="Picture 5">
            <a:extLst>
              <a:ext uri="{FF2B5EF4-FFF2-40B4-BE49-F238E27FC236}">
                <a16:creationId xmlns:a16="http://schemas.microsoft.com/office/drawing/2014/main" id="{A33A6D4D-BE02-4031-9C9F-5BCF7539C894}"/>
              </a:ext>
            </a:extLst>
          </p:cNvPr>
          <p:cNvPicPr>
            <a:picLocks noChangeAspect="1"/>
          </p:cNvPicPr>
          <p:nvPr/>
        </p:nvPicPr>
        <p:blipFill>
          <a:blip r:embed="rId3"/>
          <a:stretch>
            <a:fillRect/>
          </a:stretch>
        </p:blipFill>
        <p:spPr>
          <a:xfrm>
            <a:off x="6438585" y="5579413"/>
            <a:ext cx="4496427" cy="304843"/>
          </a:xfrm>
          <a:prstGeom prst="rect">
            <a:avLst/>
          </a:prstGeom>
        </p:spPr>
      </p:pic>
    </p:spTree>
    <p:extLst>
      <p:ext uri="{BB962C8B-B14F-4D97-AF65-F5344CB8AC3E}">
        <p14:creationId xmlns:p14="http://schemas.microsoft.com/office/powerpoint/2010/main" val="1324491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code</a:t>
            </a:r>
          </a:p>
        </p:txBody>
      </p:sp>
      <p:pic>
        <p:nvPicPr>
          <p:cNvPr id="3" name="Content Placeholder 2">
            <a:extLst>
              <a:ext uri="{FF2B5EF4-FFF2-40B4-BE49-F238E27FC236}">
                <a16:creationId xmlns:a16="http://schemas.microsoft.com/office/drawing/2014/main" id="{D6E7FB0C-C9B3-4761-9893-302D12C8E332}"/>
              </a:ext>
            </a:extLst>
          </p:cNvPr>
          <p:cNvPicPr>
            <a:picLocks noGrp="1" noChangeAspect="1"/>
          </p:cNvPicPr>
          <p:nvPr>
            <p:ph sz="half" idx="1"/>
          </p:nvPr>
        </p:nvPicPr>
        <p:blipFill>
          <a:blip r:embed="rId2"/>
          <a:stretch>
            <a:fillRect/>
          </a:stretch>
        </p:blipFill>
        <p:spPr>
          <a:xfrm>
            <a:off x="2621756" y="1994019"/>
            <a:ext cx="6948487" cy="4055064"/>
          </a:xfrm>
          <a:prstGeom prst="rect">
            <a:avLst/>
          </a:prstGeom>
        </p:spPr>
      </p:pic>
      <p:pic>
        <p:nvPicPr>
          <p:cNvPr id="7" name="Picture 6">
            <a:extLst>
              <a:ext uri="{FF2B5EF4-FFF2-40B4-BE49-F238E27FC236}">
                <a16:creationId xmlns:a16="http://schemas.microsoft.com/office/drawing/2014/main" id="{5966C4F8-893E-439D-8650-99618661295E}"/>
              </a:ext>
            </a:extLst>
          </p:cNvPr>
          <p:cNvPicPr>
            <a:picLocks noChangeAspect="1"/>
          </p:cNvPicPr>
          <p:nvPr/>
        </p:nvPicPr>
        <p:blipFill>
          <a:blip r:embed="rId3"/>
          <a:stretch>
            <a:fillRect/>
          </a:stretch>
        </p:blipFill>
        <p:spPr>
          <a:xfrm>
            <a:off x="3122744" y="6221354"/>
            <a:ext cx="5944430" cy="323895"/>
          </a:xfrm>
          <a:prstGeom prst="rect">
            <a:avLst/>
          </a:prstGeom>
        </p:spPr>
      </p:pic>
    </p:spTree>
    <p:extLst>
      <p:ext uri="{BB962C8B-B14F-4D97-AF65-F5344CB8AC3E}">
        <p14:creationId xmlns:p14="http://schemas.microsoft.com/office/powerpoint/2010/main" val="2373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sp>
        <p:nvSpPr>
          <p:cNvPr id="5" name="Content Placeholder 4">
            <a:extLst>
              <a:ext uri="{FF2B5EF4-FFF2-40B4-BE49-F238E27FC236}">
                <a16:creationId xmlns:a16="http://schemas.microsoft.com/office/drawing/2014/main" id="{FEB9E264-9803-45C5-854E-833DF37C08F3}"/>
              </a:ext>
            </a:extLst>
          </p:cNvPr>
          <p:cNvSpPr>
            <a:spLocks noGrp="1"/>
          </p:cNvSpPr>
          <p:nvPr>
            <p:ph sz="half" idx="1"/>
          </p:nvPr>
        </p:nvSpPr>
        <p:spPr/>
        <p:txBody>
          <a:bodyPr>
            <a:normAutofit lnSpcReduction="10000"/>
          </a:bodyPr>
          <a:lstStyle/>
          <a:p>
            <a:r>
              <a:rPr lang="en-US" sz="1800" dirty="0">
                <a:effectLst/>
                <a:latin typeface="Times New Roman" panose="02020603050405020304" pitchFamily="18" charset="0"/>
                <a:ea typeface="Calibri" panose="020F0502020204030204" pitchFamily="34" charset="0"/>
              </a:rPr>
              <a:t>Going to the functions page we will look at the code behind some of the functions that were seen in the </a:t>
            </a:r>
            <a:r>
              <a:rPr lang="en-US" sz="1800" dirty="0" err="1">
                <a:effectLst/>
                <a:latin typeface="Times New Roman" panose="02020603050405020304" pitchFamily="18" charset="0"/>
                <a:ea typeface="Calibri" panose="020F0502020204030204" pitchFamily="34" charset="0"/>
              </a:rPr>
              <a:t>index.php</a:t>
            </a:r>
            <a:r>
              <a:rPr lang="en-US" sz="1800" dirty="0">
                <a:effectLst/>
                <a:latin typeface="Times New Roman" panose="02020603050405020304" pitchFamily="18" charset="0"/>
                <a:ea typeface="Calibri" panose="020F0502020204030204" pitchFamily="34" charset="0"/>
              </a:rPr>
              <a:t> code. </a:t>
            </a:r>
          </a:p>
          <a:p>
            <a:r>
              <a:rPr lang="en-US" sz="1800" dirty="0">
                <a:effectLst/>
                <a:latin typeface="Times New Roman" panose="02020603050405020304" pitchFamily="18" charset="0"/>
                <a:ea typeface="Calibri" panose="020F0502020204030204" pitchFamily="34" charset="0"/>
              </a:rPr>
              <a:t>The first function we saw is the </a:t>
            </a:r>
            <a:r>
              <a:rPr lang="en-US" sz="1800" dirty="0" err="1">
                <a:effectLst/>
                <a:latin typeface="Times New Roman" panose="02020603050405020304" pitchFamily="18" charset="0"/>
                <a:ea typeface="Calibri" panose="020F0502020204030204" pitchFamily="34" charset="0"/>
              </a:rPr>
              <a:t>total_items</a:t>
            </a:r>
            <a:r>
              <a:rPr lang="en-US" sz="1800" dirty="0">
                <a:effectLst/>
                <a:latin typeface="Times New Roman" panose="02020603050405020304" pitchFamily="18" charset="0"/>
                <a:ea typeface="Calibri" panose="020F0502020204030204" pitchFamily="34" charset="0"/>
              </a:rPr>
              <a:t>() function, this is used to count the total items in the cart and displays that number by the cart tab (See image 69). </a:t>
            </a:r>
          </a:p>
          <a:p>
            <a:r>
              <a:rPr lang="en-US" sz="1800" dirty="0">
                <a:effectLst/>
                <a:latin typeface="Times New Roman" panose="02020603050405020304" pitchFamily="18" charset="0"/>
                <a:ea typeface="Calibri" panose="020F0502020204030204" pitchFamily="34" charset="0"/>
              </a:rPr>
              <a:t>This function uses the global variable $con that connects to the database. </a:t>
            </a:r>
          </a:p>
          <a:p>
            <a:r>
              <a:rPr lang="en-US" sz="1800" dirty="0">
                <a:effectLst/>
                <a:latin typeface="Times New Roman" panose="02020603050405020304" pitchFamily="18" charset="0"/>
                <a:ea typeface="Calibri" panose="020F0502020204030204" pitchFamily="34" charset="0"/>
              </a:rPr>
              <a:t>The variable $id is set to the customers id that we get from the session they started when they logged in. </a:t>
            </a:r>
          </a:p>
          <a:p>
            <a:r>
              <a:rPr lang="en-US" sz="1800" dirty="0">
                <a:effectLst/>
                <a:latin typeface="Times New Roman" panose="02020603050405020304" pitchFamily="18" charset="0"/>
                <a:ea typeface="Calibri" panose="020F0502020204030204" pitchFamily="34" charset="0"/>
              </a:rPr>
              <a:t>A variable $count is set to zero and then an if statement sees if the user clicked a book to add to the cart. </a:t>
            </a:r>
            <a:endParaRPr lang="en-US" dirty="0"/>
          </a:p>
        </p:txBody>
      </p:sp>
      <p:sp>
        <p:nvSpPr>
          <p:cNvPr id="8" name="Content Placeholder 7">
            <a:extLst>
              <a:ext uri="{FF2B5EF4-FFF2-40B4-BE49-F238E27FC236}">
                <a16:creationId xmlns:a16="http://schemas.microsoft.com/office/drawing/2014/main" id="{2C45E24E-C00F-4EE9-B813-E83B027FB515}"/>
              </a:ext>
            </a:extLst>
          </p:cNvPr>
          <p:cNvSpPr>
            <a:spLocks noGrp="1"/>
          </p:cNvSpPr>
          <p:nvPr>
            <p:ph sz="half" idx="2"/>
          </p:nvPr>
        </p:nvSpPr>
        <p:spPr>
          <a:xfrm>
            <a:off x="6230391" y="2011680"/>
            <a:ext cx="5418684" cy="4562144"/>
          </a:xfrm>
        </p:spPr>
        <p:txBody>
          <a:bodyPr>
            <a:normAutofit lnSpcReduction="10000"/>
          </a:bodyPr>
          <a:lstStyle/>
          <a:p>
            <a:r>
              <a:rPr lang="en-US" sz="1800" dirty="0">
                <a:effectLst/>
                <a:latin typeface="Times New Roman" panose="02020603050405020304" pitchFamily="18" charset="0"/>
                <a:ea typeface="Calibri" panose="020F0502020204030204" pitchFamily="34" charset="0"/>
              </a:rPr>
              <a:t>A variable $query is set to a SELECT statement that gets the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ip_add</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cust_id</a:t>
            </a:r>
            <a:r>
              <a:rPr lang="en-US" sz="1800" dirty="0">
                <a:effectLst/>
                <a:latin typeface="Times New Roman" panose="02020603050405020304" pitchFamily="18" charset="0"/>
                <a:ea typeface="Calibri" panose="020F0502020204030204" pitchFamily="34" charset="0"/>
              </a:rPr>
              <a:t> from the cart table where the </a:t>
            </a:r>
            <a:r>
              <a:rPr lang="en-US" sz="1800" dirty="0" err="1">
                <a:effectLst/>
                <a:latin typeface="Times New Roman" panose="02020603050405020304" pitchFamily="18" charset="0"/>
                <a:ea typeface="Calibri" panose="020F0502020204030204" pitchFamily="34" charset="0"/>
              </a:rPr>
              <a:t>cart_id</a:t>
            </a:r>
            <a:r>
              <a:rPr lang="en-US" sz="1800" dirty="0">
                <a:effectLst/>
                <a:latin typeface="Times New Roman" panose="02020603050405020304" pitchFamily="18" charset="0"/>
                <a:ea typeface="Calibri" panose="020F0502020204030204" pitchFamily="34" charset="0"/>
              </a:rPr>
              <a:t> is equal to one unknown variable. </a:t>
            </a:r>
          </a:p>
          <a:p>
            <a:r>
              <a:rPr lang="en-US" sz="1800" dirty="0">
                <a:effectLst/>
                <a:latin typeface="Times New Roman" panose="02020603050405020304" pitchFamily="18" charset="0"/>
                <a:ea typeface="Calibri" panose="020F0502020204030204" pitchFamily="34" charset="0"/>
              </a:rPr>
              <a:t>The $</a:t>
            </a:r>
            <a:r>
              <a:rPr lang="en-US" sz="1800" dirty="0" err="1">
                <a:effectLst/>
                <a:latin typeface="Times New Roman" panose="02020603050405020304" pitchFamily="18" charset="0"/>
                <a:ea typeface="Calibri" panose="020F0502020204030204" pitchFamily="34" charset="0"/>
              </a:rPr>
              <a:t>stmt</a:t>
            </a:r>
            <a:r>
              <a:rPr lang="en-US" sz="1800" dirty="0">
                <a:effectLst/>
                <a:latin typeface="Times New Roman" panose="02020603050405020304" pitchFamily="18" charset="0"/>
                <a:ea typeface="Calibri" panose="020F0502020204030204" pitchFamily="34" charset="0"/>
              </a:rPr>
              <a:t> variable prepares for connection to the database to execute the SELECT statement assigned to $query. </a:t>
            </a:r>
          </a:p>
          <a:p>
            <a:r>
              <a:rPr lang="en-US" sz="1800" dirty="0">
                <a:effectLst/>
                <a:latin typeface="Times New Roman" panose="02020603050405020304" pitchFamily="18" charset="0"/>
                <a:ea typeface="Calibri" panose="020F0502020204030204" pitchFamily="34" charset="0"/>
              </a:rPr>
              <a:t>One unknown variable should be bound in the $id variable, this helps to prevent injections. </a:t>
            </a:r>
          </a:p>
          <a:p>
            <a:r>
              <a:rPr lang="en-US" sz="1800" dirty="0">
                <a:effectLst/>
                <a:latin typeface="Times New Roman" panose="02020603050405020304" pitchFamily="18" charset="0"/>
                <a:ea typeface="Calibri" panose="020F0502020204030204" pitchFamily="34" charset="0"/>
              </a:rPr>
              <a:t>The statement is then executed, and the results are stored. </a:t>
            </a:r>
          </a:p>
          <a:p>
            <a:r>
              <a:rPr lang="en-US" sz="1800" dirty="0">
                <a:effectLst/>
                <a:latin typeface="Times New Roman" panose="02020603050405020304" pitchFamily="18" charset="0"/>
                <a:ea typeface="Calibri" panose="020F0502020204030204" pitchFamily="34" charset="0"/>
              </a:rPr>
              <a:t>The variable $count will count the number of rows returned from the SELECT statement. </a:t>
            </a:r>
          </a:p>
          <a:p>
            <a:r>
              <a:rPr lang="en-US" sz="1800" dirty="0">
                <a:effectLst/>
                <a:latin typeface="Times New Roman" panose="02020603050405020304" pitchFamily="18" charset="0"/>
                <a:ea typeface="Calibri" panose="020F0502020204030204" pitchFamily="34" charset="0"/>
              </a:rPr>
              <a:t>Finally, the number that was assigned to $count will be displayed.</a:t>
            </a:r>
            <a:endParaRPr lang="en-US" dirty="0"/>
          </a:p>
        </p:txBody>
      </p:sp>
    </p:spTree>
    <p:extLst>
      <p:ext uri="{BB962C8B-B14F-4D97-AF65-F5344CB8AC3E}">
        <p14:creationId xmlns:p14="http://schemas.microsoft.com/office/powerpoint/2010/main" val="16871917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pic>
        <p:nvPicPr>
          <p:cNvPr id="3" name="Content Placeholder 2">
            <a:extLst>
              <a:ext uri="{FF2B5EF4-FFF2-40B4-BE49-F238E27FC236}">
                <a16:creationId xmlns:a16="http://schemas.microsoft.com/office/drawing/2014/main" id="{D2A1AA4E-DC38-4F36-83B4-22732E11BACD}"/>
              </a:ext>
            </a:extLst>
          </p:cNvPr>
          <p:cNvPicPr>
            <a:picLocks noGrp="1" noChangeAspect="1"/>
          </p:cNvPicPr>
          <p:nvPr>
            <p:ph sz="half" idx="1"/>
          </p:nvPr>
        </p:nvPicPr>
        <p:blipFill>
          <a:blip r:embed="rId2"/>
          <a:stretch>
            <a:fillRect/>
          </a:stretch>
        </p:blipFill>
        <p:spPr>
          <a:xfrm>
            <a:off x="3422650" y="1949494"/>
            <a:ext cx="5815012" cy="4315719"/>
          </a:xfrm>
          <a:prstGeom prst="rect">
            <a:avLst/>
          </a:prstGeom>
        </p:spPr>
      </p:pic>
      <p:pic>
        <p:nvPicPr>
          <p:cNvPr id="4" name="Content Placeholder 3">
            <a:extLst>
              <a:ext uri="{FF2B5EF4-FFF2-40B4-BE49-F238E27FC236}">
                <a16:creationId xmlns:a16="http://schemas.microsoft.com/office/drawing/2014/main" id="{FAEE88E3-DE9F-4CFA-849E-46CEFB8507F3}"/>
              </a:ext>
            </a:extLst>
          </p:cNvPr>
          <p:cNvPicPr>
            <a:picLocks noGrp="1" noChangeAspect="1"/>
          </p:cNvPicPr>
          <p:nvPr>
            <p:ph sz="half" idx="2"/>
          </p:nvPr>
        </p:nvPicPr>
        <p:blipFill>
          <a:blip r:embed="rId3"/>
          <a:stretch>
            <a:fillRect/>
          </a:stretch>
        </p:blipFill>
        <p:spPr>
          <a:xfrm>
            <a:off x="4196258" y="6421402"/>
            <a:ext cx="4267796" cy="304843"/>
          </a:xfrm>
          <a:prstGeom prst="rect">
            <a:avLst/>
          </a:prstGeom>
        </p:spPr>
      </p:pic>
    </p:spTree>
    <p:extLst>
      <p:ext uri="{BB962C8B-B14F-4D97-AF65-F5344CB8AC3E}">
        <p14:creationId xmlns:p14="http://schemas.microsoft.com/office/powerpoint/2010/main" val="3467554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ADEA-348A-454E-B5B1-219C55FA62BC}"/>
              </a:ext>
            </a:extLst>
          </p:cNvPr>
          <p:cNvSpPr>
            <a:spLocks noGrp="1"/>
          </p:cNvSpPr>
          <p:nvPr>
            <p:ph type="title"/>
          </p:nvPr>
        </p:nvSpPr>
        <p:spPr/>
        <p:txBody>
          <a:bodyPr>
            <a:normAutofit/>
          </a:bodyPr>
          <a:lstStyle/>
          <a:p>
            <a:r>
              <a:rPr lang="en-US" dirty="0"/>
              <a:t>Research </a:t>
            </a:r>
          </a:p>
        </p:txBody>
      </p:sp>
      <p:sp>
        <p:nvSpPr>
          <p:cNvPr id="3" name="Content Placeholder 2">
            <a:extLst>
              <a:ext uri="{FF2B5EF4-FFF2-40B4-BE49-F238E27FC236}">
                <a16:creationId xmlns:a16="http://schemas.microsoft.com/office/drawing/2014/main" id="{0C9587D6-E194-4139-AD74-881C6AF5211A}"/>
              </a:ext>
            </a:extLst>
          </p:cNvPr>
          <p:cNvSpPr>
            <a:spLocks noGrp="1"/>
          </p:cNvSpPr>
          <p:nvPr>
            <p:ph idx="1"/>
          </p:nvPr>
        </p:nvSpPr>
        <p:spPr>
          <a:xfrm>
            <a:off x="142042" y="1935332"/>
            <a:ext cx="11904955" cy="4838330"/>
          </a:xfrm>
        </p:spPr>
        <p:txBody>
          <a:bodyPr>
            <a:normAutofit/>
          </a:bodyPr>
          <a:lstStyle/>
          <a:p>
            <a:pPr>
              <a:lnSpc>
                <a:spcPct val="140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Websites used to configure send mail files to work with Gmail.</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1">
              <a:lnSpc>
                <a:spcPct val="140000"/>
              </a:lnSpc>
              <a:spcBef>
                <a:spcPts val="0"/>
              </a:spcBef>
              <a:spcAft>
                <a:spcPts val="800"/>
              </a:spcAft>
            </a:pPr>
            <a:r>
              <a:rPr lang="en-US" sz="1200"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https://tecadmin.net/sendmail-to-relay-emails-through-gmail-stmp/</a:t>
            </a:r>
            <a:endParaRPr lang="en-US" sz="1200"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endParaRPr>
          </a:p>
          <a:p>
            <a:pPr lvl="1">
              <a:lnSpc>
                <a:spcPct val="14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https://linuxconfig.org/configuring-gmail-as-sendmail-email-relay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40000"/>
              </a:lnSpc>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https://linuxconfig.org/configuring-gmail-as-Sendmail-email-relay</a:t>
            </a:r>
          </a:p>
          <a:p>
            <a:pPr lvl="1">
              <a:lnSpc>
                <a:spcPct val="140000"/>
              </a:lnSpc>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https://linuxconfig.org/configuring-gmail-as-Sendmail-email-relay</a:t>
            </a:r>
            <a:endParaRPr lang="en-US" sz="12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40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Installing KeePass</a:t>
            </a:r>
          </a:p>
          <a:p>
            <a:pPr lvl="1">
              <a:lnSpc>
                <a:spcPct val="140000"/>
              </a:lnSpc>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https://linuxhint.com/install_keepass_ubuntu/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40000"/>
              </a:lnSpc>
              <a:spcBef>
                <a:spcPts val="0"/>
              </a:spcBef>
              <a:spcAft>
                <a:spcPts val="800"/>
              </a:spcAft>
            </a:pPr>
            <a:r>
              <a:rPr lang="en-US" sz="1400" dirty="0">
                <a:effectLst/>
                <a:latin typeface="Times New Roman" panose="02020603050405020304" pitchFamily="18" charset="0"/>
                <a:ea typeface="Calibri" panose="020F0502020204030204" pitchFamily="34" charset="0"/>
              </a:rPr>
              <a:t>Website used to set up the bash file to send emails if there is login failure.</a:t>
            </a:r>
          </a:p>
          <a:p>
            <a:pPr lvl="1">
              <a:lnSpc>
                <a:spcPct val="14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https://unix.stackexchange.com/questions/339417/running-a-shell-script-on-n-failed-login-attempts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4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https://askubuntu.com/questions/727156/email-on-failed-login-attempt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28600" lvl="1" indent="0">
              <a:lnSpc>
                <a:spcPct val="200000"/>
              </a:lnSpc>
              <a:spcBef>
                <a:spcPts val="0"/>
              </a:spcBef>
              <a:spcAft>
                <a:spcPts val="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Bef>
                <a:spcPts val="0"/>
              </a:spcBef>
              <a:spcAft>
                <a:spcPts val="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2098725"/>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sp>
        <p:nvSpPr>
          <p:cNvPr id="6" name="Content Placeholder 5">
            <a:extLst>
              <a:ext uri="{FF2B5EF4-FFF2-40B4-BE49-F238E27FC236}">
                <a16:creationId xmlns:a16="http://schemas.microsoft.com/office/drawing/2014/main" id="{46DE8DAE-EE3B-4602-BD1E-8CE7A9AF517F}"/>
              </a:ext>
            </a:extLst>
          </p:cNvPr>
          <p:cNvSpPr>
            <a:spLocks noGrp="1"/>
          </p:cNvSpPr>
          <p:nvPr>
            <p:ph sz="half" idx="1"/>
          </p:nvPr>
        </p:nvSpPr>
        <p:spPr/>
        <p:txBody>
          <a:bodyPr>
            <a:normAutofit/>
          </a:bodyPr>
          <a:lstStyle/>
          <a:p>
            <a:r>
              <a:rPr lang="en-US" sz="2000" dirty="0">
                <a:effectLst/>
                <a:latin typeface="Times New Roman" panose="02020603050405020304" pitchFamily="18" charset="0"/>
                <a:ea typeface="Calibri" panose="020F0502020204030204" pitchFamily="34" charset="0"/>
              </a:rPr>
              <a:t>The second function is the </a:t>
            </a:r>
            <a:r>
              <a:rPr lang="en-US" sz="2000" dirty="0" err="1">
                <a:effectLst/>
                <a:latin typeface="Times New Roman" panose="02020603050405020304" pitchFamily="18" charset="0"/>
                <a:ea typeface="Calibri" panose="020F0502020204030204" pitchFamily="34" charset="0"/>
              </a:rPr>
              <a:t>getcats</a:t>
            </a:r>
            <a:r>
              <a:rPr lang="en-US" sz="2000" dirty="0">
                <a:effectLst/>
                <a:latin typeface="Times New Roman" panose="02020603050405020304" pitchFamily="18" charset="0"/>
                <a:ea typeface="Calibri" panose="020F0502020204030204" pitchFamily="34" charset="0"/>
              </a:rPr>
              <a:t>(), it defines the global variable $con that connects to the database. </a:t>
            </a:r>
          </a:p>
          <a:p>
            <a:r>
              <a:rPr lang="en-US" sz="2000" dirty="0">
                <a:effectLst/>
                <a:latin typeface="Times New Roman" panose="02020603050405020304" pitchFamily="18" charset="0"/>
                <a:ea typeface="Calibri" panose="020F0502020204030204" pitchFamily="34" charset="0"/>
              </a:rPr>
              <a:t>It then creates a query getting the name of the category then uses an if statement to make sure the statement is properly prepared to prevent an injection. </a:t>
            </a:r>
          </a:p>
          <a:p>
            <a:r>
              <a:rPr lang="en-US" sz="2000" dirty="0">
                <a:effectLst/>
                <a:latin typeface="Times New Roman" panose="02020603050405020304" pitchFamily="18" charset="0"/>
                <a:ea typeface="Calibri" panose="020F0502020204030204" pitchFamily="34" charset="0"/>
              </a:rPr>
              <a:t>The statement </a:t>
            </a:r>
            <a:r>
              <a:rPr lang="en-US" sz="2000" dirty="0" err="1">
                <a:effectLst/>
                <a:latin typeface="Times New Roman" panose="02020603050405020304" pitchFamily="18" charset="0"/>
                <a:ea typeface="Calibri" panose="020F0502020204030204" pitchFamily="34" charset="0"/>
              </a:rPr>
              <a:t>mysqli_prepare</a:t>
            </a:r>
            <a:r>
              <a:rPr lang="en-US" sz="2000" dirty="0">
                <a:effectLst/>
                <a:latin typeface="Times New Roman" panose="02020603050405020304" pitchFamily="18" charset="0"/>
                <a:ea typeface="Calibri" panose="020F0502020204030204" pitchFamily="34" charset="0"/>
              </a:rPr>
              <a:t> is connecting to </a:t>
            </a:r>
            <a:r>
              <a:rPr lang="en-US" sz="2000" dirty="0" err="1">
                <a:effectLst/>
                <a:latin typeface="Times New Roman" panose="02020603050405020304" pitchFamily="18" charset="0"/>
                <a:ea typeface="Calibri" panose="020F0502020204030204" pitchFamily="34" charset="0"/>
              </a:rPr>
              <a:t>databse</a:t>
            </a:r>
            <a:r>
              <a:rPr lang="en-US" sz="2000" dirty="0">
                <a:effectLst/>
                <a:latin typeface="Times New Roman" panose="02020603050405020304" pitchFamily="18" charset="0"/>
                <a:ea typeface="Calibri" panose="020F0502020204030204" pitchFamily="34" charset="0"/>
              </a:rPr>
              <a:t> and preparing SQL statement for execution. </a:t>
            </a:r>
            <a:endParaRPr lang="en-US" sz="2000" dirty="0"/>
          </a:p>
        </p:txBody>
      </p:sp>
      <p:sp>
        <p:nvSpPr>
          <p:cNvPr id="8" name="Content Placeholder 7">
            <a:extLst>
              <a:ext uri="{FF2B5EF4-FFF2-40B4-BE49-F238E27FC236}">
                <a16:creationId xmlns:a16="http://schemas.microsoft.com/office/drawing/2014/main" id="{677055FB-086D-40B9-B98B-F281E5BB0C46}"/>
              </a:ext>
            </a:extLst>
          </p:cNvPr>
          <p:cNvSpPr>
            <a:spLocks noGrp="1"/>
          </p:cNvSpPr>
          <p:nvPr>
            <p:ph sz="half" idx="2"/>
          </p:nvPr>
        </p:nvSpPr>
        <p:spPr/>
        <p:txBody>
          <a:bodyPr>
            <a:normAutofit/>
          </a:bodyPr>
          <a:lstStyle/>
          <a:p>
            <a:r>
              <a:rPr lang="en-US" sz="2000" dirty="0">
                <a:effectLst/>
                <a:latin typeface="Times New Roman" panose="02020603050405020304" pitchFamily="18" charset="0"/>
                <a:ea typeface="Calibri" panose="020F0502020204030204" pitchFamily="34" charset="0"/>
              </a:rPr>
              <a:t>The statement </a:t>
            </a:r>
            <a:r>
              <a:rPr lang="en-US" sz="2000" dirty="0" err="1">
                <a:effectLst/>
                <a:latin typeface="Times New Roman" panose="02020603050405020304" pitchFamily="18" charset="0"/>
                <a:ea typeface="Calibri" panose="020F0502020204030204" pitchFamily="34" charset="0"/>
              </a:rPr>
              <a:t>mysqli_stmt_execute</a:t>
            </a:r>
            <a:r>
              <a:rPr lang="en-US" sz="2000" dirty="0">
                <a:effectLst/>
                <a:latin typeface="Times New Roman" panose="02020603050405020304" pitchFamily="18" charset="0"/>
                <a:ea typeface="Calibri" panose="020F0502020204030204" pitchFamily="34" charset="0"/>
              </a:rPr>
              <a:t> is taking the value of $results and executes it. </a:t>
            </a:r>
          </a:p>
          <a:p>
            <a:r>
              <a:rPr lang="en-US" sz="2000" dirty="0">
                <a:effectLst/>
                <a:latin typeface="Times New Roman" panose="02020603050405020304" pitchFamily="18" charset="0"/>
                <a:ea typeface="Calibri" panose="020F0502020204030204" pitchFamily="34" charset="0"/>
              </a:rPr>
              <a:t>Then </a:t>
            </a:r>
            <a:r>
              <a:rPr lang="en-US" sz="2000" dirty="0" err="1">
                <a:effectLst/>
                <a:latin typeface="Times New Roman" panose="02020603050405020304" pitchFamily="18" charset="0"/>
                <a:ea typeface="Calibri" panose="020F0502020204030204" pitchFamily="34" charset="0"/>
              </a:rPr>
              <a:t>mysqli_stmt_bind_results</a:t>
            </a:r>
            <a:r>
              <a:rPr lang="en-US" sz="2000" dirty="0">
                <a:effectLst/>
                <a:latin typeface="Times New Roman" panose="02020603050405020304" pitchFamily="18" charset="0"/>
                <a:ea typeface="Calibri" panose="020F0502020204030204" pitchFamily="34" charset="0"/>
              </a:rPr>
              <a:t> will take the value of $results and binds it to $name. </a:t>
            </a:r>
          </a:p>
          <a:p>
            <a:r>
              <a:rPr lang="en-US" sz="2000" dirty="0">
                <a:effectLst/>
                <a:latin typeface="Times New Roman" panose="02020603050405020304" pitchFamily="18" charset="0"/>
                <a:ea typeface="Calibri" panose="020F0502020204030204" pitchFamily="34" charset="0"/>
              </a:rPr>
              <a:t>The while statement will take the $result value and will display the category names and then once all category names are displayed the </a:t>
            </a:r>
            <a:r>
              <a:rPr lang="en-US" sz="2000" dirty="0" err="1">
                <a:effectLst/>
                <a:latin typeface="Times New Roman" panose="02020603050405020304" pitchFamily="18" charset="0"/>
                <a:ea typeface="Calibri" panose="020F0502020204030204" pitchFamily="34" charset="0"/>
              </a:rPr>
              <a:t>mysqli_stmt_close</a:t>
            </a:r>
            <a:r>
              <a:rPr lang="en-US" sz="2000" dirty="0">
                <a:effectLst/>
                <a:latin typeface="Times New Roman" panose="02020603050405020304" pitchFamily="18" charset="0"/>
                <a:ea typeface="Calibri" panose="020F0502020204030204" pitchFamily="34" charset="0"/>
              </a:rPr>
              <a:t> will close the $result variable so the next statement can be executed (See image 70).</a:t>
            </a:r>
            <a:endParaRPr lang="en-US" sz="2000" dirty="0"/>
          </a:p>
        </p:txBody>
      </p:sp>
    </p:spTree>
    <p:extLst>
      <p:ext uri="{BB962C8B-B14F-4D97-AF65-F5344CB8AC3E}">
        <p14:creationId xmlns:p14="http://schemas.microsoft.com/office/powerpoint/2010/main" val="485153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pic>
        <p:nvPicPr>
          <p:cNvPr id="3" name="Content Placeholder 2">
            <a:extLst>
              <a:ext uri="{FF2B5EF4-FFF2-40B4-BE49-F238E27FC236}">
                <a16:creationId xmlns:a16="http://schemas.microsoft.com/office/drawing/2014/main" id="{D0049FD2-FA64-477F-8F2B-1C0BD51D65AE}"/>
              </a:ext>
            </a:extLst>
          </p:cNvPr>
          <p:cNvPicPr>
            <a:picLocks noGrp="1" noChangeAspect="1"/>
          </p:cNvPicPr>
          <p:nvPr>
            <p:ph sz="half" idx="1"/>
          </p:nvPr>
        </p:nvPicPr>
        <p:blipFill>
          <a:blip r:embed="rId3"/>
          <a:stretch>
            <a:fillRect/>
          </a:stretch>
        </p:blipFill>
        <p:spPr>
          <a:xfrm>
            <a:off x="2294167" y="2347027"/>
            <a:ext cx="7085754" cy="2594476"/>
          </a:xfrm>
          <a:prstGeom prst="rect">
            <a:avLst/>
          </a:prstGeom>
        </p:spPr>
      </p:pic>
      <p:pic>
        <p:nvPicPr>
          <p:cNvPr id="4" name="Picture 3">
            <a:extLst>
              <a:ext uri="{FF2B5EF4-FFF2-40B4-BE49-F238E27FC236}">
                <a16:creationId xmlns:a16="http://schemas.microsoft.com/office/drawing/2014/main" id="{48E1DC33-8950-4636-896E-C25A8110163B}"/>
              </a:ext>
            </a:extLst>
          </p:cNvPr>
          <p:cNvPicPr>
            <a:picLocks noChangeAspect="1"/>
          </p:cNvPicPr>
          <p:nvPr/>
        </p:nvPicPr>
        <p:blipFill>
          <a:blip r:embed="rId4"/>
          <a:stretch>
            <a:fillRect/>
          </a:stretch>
        </p:blipFill>
        <p:spPr>
          <a:xfrm>
            <a:off x="3465742" y="5495594"/>
            <a:ext cx="4553585" cy="285790"/>
          </a:xfrm>
          <a:prstGeom prst="rect">
            <a:avLst/>
          </a:prstGeom>
        </p:spPr>
      </p:pic>
    </p:spTree>
    <p:extLst>
      <p:ext uri="{BB962C8B-B14F-4D97-AF65-F5344CB8AC3E}">
        <p14:creationId xmlns:p14="http://schemas.microsoft.com/office/powerpoint/2010/main" val="626197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sp>
        <p:nvSpPr>
          <p:cNvPr id="6" name="Content Placeholder 5">
            <a:extLst>
              <a:ext uri="{FF2B5EF4-FFF2-40B4-BE49-F238E27FC236}">
                <a16:creationId xmlns:a16="http://schemas.microsoft.com/office/drawing/2014/main" id="{46DE8DAE-EE3B-4602-BD1E-8CE7A9AF517F}"/>
              </a:ext>
            </a:extLst>
          </p:cNvPr>
          <p:cNvSpPr>
            <a:spLocks noGrp="1"/>
          </p:cNvSpPr>
          <p:nvPr>
            <p:ph sz="half" idx="1"/>
          </p:nvPr>
        </p:nvSpPr>
        <p:spPr>
          <a:xfrm>
            <a:off x="200025" y="1914525"/>
            <a:ext cx="5760199" cy="4659299"/>
          </a:xfrm>
        </p:spPr>
        <p:txBody>
          <a:bodyPr>
            <a:normAutofit fontScale="92500" lnSpcReduction="10000"/>
          </a:bodyPr>
          <a:lstStyle/>
          <a:p>
            <a:r>
              <a:rPr lang="en-US" sz="1800" dirty="0">
                <a:effectLst/>
                <a:latin typeface="Times New Roman" panose="02020603050405020304" pitchFamily="18" charset="0"/>
                <a:ea typeface="Calibri" panose="020F0502020204030204" pitchFamily="34" charset="0"/>
              </a:rPr>
              <a:t>Next the cart() function is used to add the book to the cart and also checks if that book is already in the carts table (See image 71). </a:t>
            </a:r>
          </a:p>
          <a:p>
            <a:r>
              <a:rPr lang="en-US" sz="1800" dirty="0">
                <a:effectLst/>
                <a:latin typeface="Times New Roman" panose="02020603050405020304" pitchFamily="18" charset="0"/>
                <a:ea typeface="Calibri" panose="020F0502020204030204" pitchFamily="34" charset="0"/>
              </a:rPr>
              <a:t>This function first brings in the global variable $con, defines the variable $</a:t>
            </a:r>
            <a:r>
              <a:rPr lang="en-US" sz="1800" dirty="0" err="1">
                <a:effectLst/>
                <a:latin typeface="Times New Roman" panose="02020603050405020304" pitchFamily="18" charset="0"/>
                <a:ea typeface="Calibri" panose="020F0502020204030204" pitchFamily="34" charset="0"/>
              </a:rPr>
              <a:t>ip</a:t>
            </a:r>
            <a:r>
              <a:rPr lang="en-US" sz="1800" dirty="0">
                <a:effectLst/>
                <a:latin typeface="Times New Roman" panose="02020603050405020304" pitchFamily="18" charset="0"/>
                <a:ea typeface="Calibri" panose="020F0502020204030204" pitchFamily="34" charset="0"/>
              </a:rPr>
              <a:t> to equal the function </a:t>
            </a:r>
            <a:r>
              <a:rPr lang="en-US" sz="1800" dirty="0" err="1">
                <a:effectLst/>
                <a:latin typeface="Times New Roman" panose="02020603050405020304" pitchFamily="18" charset="0"/>
                <a:ea typeface="Calibri" panose="020F0502020204030204" pitchFamily="34" charset="0"/>
              </a:rPr>
              <a:t>getIpAdd</a:t>
            </a:r>
            <a:r>
              <a:rPr lang="en-US" sz="1800" dirty="0">
                <a:effectLst/>
                <a:latin typeface="Times New Roman" panose="02020603050405020304" pitchFamily="18" charset="0"/>
                <a:ea typeface="Calibri" panose="020F0502020204030204" pitchFamily="34" charset="0"/>
              </a:rPr>
              <a:t>(), defines $id to the </a:t>
            </a:r>
            <a:r>
              <a:rPr lang="en-US" sz="1800" dirty="0" err="1">
                <a:effectLst/>
                <a:latin typeface="Times New Roman" panose="02020603050405020304" pitchFamily="18" charset="0"/>
                <a:ea typeface="Calibri" panose="020F0502020204030204" pitchFamily="34" charset="0"/>
              </a:rPr>
              <a:t>cust_id</a:t>
            </a:r>
            <a:r>
              <a:rPr lang="en-US" sz="1800" dirty="0">
                <a:effectLst/>
                <a:latin typeface="Times New Roman" panose="02020603050405020304" pitchFamily="18" charset="0"/>
                <a:ea typeface="Calibri" panose="020F0502020204030204" pitchFamily="34" charset="0"/>
              </a:rPr>
              <a:t> that is gotten from the logged in user, and the $</a:t>
            </a:r>
            <a:r>
              <a:rPr lang="en-US" sz="1800" dirty="0" err="1">
                <a:effectLst/>
                <a:latin typeface="Times New Roman" panose="02020603050405020304" pitchFamily="18" charset="0"/>
                <a:ea typeface="Calibri" panose="020F0502020204030204" pitchFamily="34" charset="0"/>
              </a:rPr>
              <a:t>book_id</a:t>
            </a:r>
            <a:r>
              <a:rPr lang="en-US" sz="1800" dirty="0">
                <a:effectLst/>
                <a:latin typeface="Times New Roman" panose="02020603050405020304" pitchFamily="18" charset="0"/>
                <a:ea typeface="Calibri" panose="020F0502020204030204" pitchFamily="34" charset="0"/>
              </a:rPr>
              <a:t> which gets from the add cart button.</a:t>
            </a:r>
          </a:p>
          <a:p>
            <a:r>
              <a:rPr lang="en-US" sz="1800" dirty="0">
                <a:effectLst/>
                <a:latin typeface="Times New Roman" panose="02020603050405020304" pitchFamily="18" charset="0"/>
                <a:ea typeface="Calibri" panose="020F0502020204030204" pitchFamily="34" charset="0"/>
              </a:rPr>
              <a:t> The variable $</a:t>
            </a:r>
            <a:r>
              <a:rPr lang="en-US" sz="1800" dirty="0" err="1">
                <a:effectLst/>
                <a:latin typeface="Times New Roman" panose="02020603050405020304" pitchFamily="18" charset="0"/>
                <a:ea typeface="Calibri" panose="020F0502020204030204" pitchFamily="34" charset="0"/>
              </a:rPr>
              <a:t>check_product</a:t>
            </a:r>
            <a:r>
              <a:rPr lang="en-US" sz="1800" dirty="0">
                <a:effectLst/>
                <a:latin typeface="Times New Roman" panose="02020603050405020304" pitchFamily="18" charset="0"/>
                <a:ea typeface="Calibri" panose="020F0502020204030204" pitchFamily="34" charset="0"/>
              </a:rPr>
              <a:t> is assigned the SQL statement that has a where statement gets </a:t>
            </a:r>
            <a:r>
              <a:rPr lang="en-US" sz="1800" dirty="0" err="1">
                <a:effectLst/>
                <a:latin typeface="Times New Roman" panose="02020603050405020304" pitchFamily="18" charset="0"/>
                <a:ea typeface="Calibri" panose="020F0502020204030204" pitchFamily="34" charset="0"/>
              </a:rPr>
              <a:t>cust_id</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from the website, it is unknown what those are so a question mark is put as a placeholder. </a:t>
            </a:r>
          </a:p>
          <a:p>
            <a:r>
              <a:rPr lang="en-US" sz="2000" dirty="0">
                <a:effectLst/>
                <a:latin typeface="Times New Roman" panose="02020603050405020304" pitchFamily="18" charset="0"/>
                <a:ea typeface="Calibri" panose="020F0502020204030204" pitchFamily="34" charset="0"/>
              </a:rPr>
              <a:t>Then an if else statement is used with the variable $</a:t>
            </a:r>
            <a:r>
              <a:rPr lang="en-US" sz="2000" dirty="0" err="1">
                <a:effectLst/>
                <a:latin typeface="Times New Roman" panose="02020603050405020304" pitchFamily="18" charset="0"/>
                <a:ea typeface="Calibri" panose="020F0502020204030204" pitchFamily="34" charset="0"/>
              </a:rPr>
              <a:t>run_check</a:t>
            </a:r>
            <a:r>
              <a:rPr lang="en-US" sz="2000" dirty="0">
                <a:effectLst/>
                <a:latin typeface="Times New Roman" panose="02020603050405020304" pitchFamily="18" charset="0"/>
                <a:ea typeface="Calibri" panose="020F0502020204030204" pitchFamily="34" charset="0"/>
              </a:rPr>
              <a:t> preparing the connection to the database using the $con and the query.</a:t>
            </a:r>
          </a:p>
          <a:p>
            <a:r>
              <a:rPr lang="en-US" sz="2000" dirty="0">
                <a:effectLst/>
                <a:latin typeface="Times New Roman" panose="02020603050405020304" pitchFamily="18" charset="0"/>
                <a:ea typeface="Calibri" panose="020F0502020204030204" pitchFamily="34" charset="0"/>
              </a:rPr>
              <a:t>Next the prepared statement is </a:t>
            </a:r>
            <a:r>
              <a:rPr lang="en-US" sz="2000" dirty="0" err="1">
                <a:effectLst/>
                <a:latin typeface="Times New Roman" panose="02020603050405020304" pitchFamily="18" charset="0"/>
                <a:ea typeface="Calibri" panose="020F0502020204030204" pitchFamily="34" charset="0"/>
              </a:rPr>
              <a:t>binded</a:t>
            </a:r>
            <a:r>
              <a:rPr lang="en-US" sz="2000" dirty="0">
                <a:effectLst/>
                <a:latin typeface="Times New Roman" panose="02020603050405020304" pitchFamily="18" charset="0"/>
                <a:ea typeface="Calibri" panose="020F0502020204030204" pitchFamily="34" charset="0"/>
              </a:rPr>
              <a:t> using two unknown variables that will be taken from $id variable and $</a:t>
            </a:r>
            <a:r>
              <a:rPr lang="en-US" sz="2000" dirty="0" err="1">
                <a:effectLst/>
                <a:latin typeface="Times New Roman" panose="02020603050405020304" pitchFamily="18" charset="0"/>
                <a:ea typeface="Calibri" panose="020F0502020204030204" pitchFamily="34" charset="0"/>
              </a:rPr>
              <a:t>book_id</a:t>
            </a:r>
            <a:r>
              <a:rPr lang="en-US" sz="2000" dirty="0">
                <a:effectLst/>
                <a:latin typeface="Times New Roman" panose="02020603050405020304" pitchFamily="18" charset="0"/>
                <a:ea typeface="Calibri" panose="020F0502020204030204" pitchFamily="34" charset="0"/>
              </a:rPr>
              <a:t> variable. </a:t>
            </a:r>
          </a:p>
          <a:p>
            <a:endParaRPr lang="en-US" sz="2000" dirty="0"/>
          </a:p>
        </p:txBody>
      </p:sp>
      <p:sp>
        <p:nvSpPr>
          <p:cNvPr id="8" name="Content Placeholder 7">
            <a:extLst>
              <a:ext uri="{FF2B5EF4-FFF2-40B4-BE49-F238E27FC236}">
                <a16:creationId xmlns:a16="http://schemas.microsoft.com/office/drawing/2014/main" id="{677055FB-086D-40B9-B98B-F281E5BB0C46}"/>
              </a:ext>
            </a:extLst>
          </p:cNvPr>
          <p:cNvSpPr>
            <a:spLocks noGrp="1"/>
          </p:cNvSpPr>
          <p:nvPr>
            <p:ph sz="half" idx="2"/>
          </p:nvPr>
        </p:nvSpPr>
        <p:spPr>
          <a:xfrm>
            <a:off x="6230390" y="1914525"/>
            <a:ext cx="5760199" cy="4659299"/>
          </a:xfrm>
        </p:spPr>
        <p:txBody>
          <a:bodyPr>
            <a:normAutofit fontScale="92500" lnSpcReduction="10000"/>
          </a:bodyPr>
          <a:lstStyle/>
          <a:p>
            <a:r>
              <a:rPr lang="en-US" sz="1800" dirty="0">
                <a:effectLst/>
                <a:latin typeface="Times New Roman" panose="02020603050405020304" pitchFamily="18" charset="0"/>
                <a:ea typeface="Calibri" panose="020F0502020204030204" pitchFamily="34" charset="0"/>
              </a:rPr>
              <a:t>Then the statement is executed, and the results are stored in the variable $</a:t>
            </a:r>
            <a:r>
              <a:rPr lang="en-US" sz="1800" dirty="0" err="1">
                <a:effectLst/>
                <a:latin typeface="Times New Roman" panose="02020603050405020304" pitchFamily="18" charset="0"/>
                <a:ea typeface="Calibri" panose="020F0502020204030204" pitchFamily="34" charset="0"/>
              </a:rPr>
              <a:t>run_check</a:t>
            </a:r>
            <a:r>
              <a:rPr lang="en-US" sz="1800" dirty="0">
                <a:effectLst/>
                <a:latin typeface="Times New Roman" panose="02020603050405020304" pitchFamily="18" charset="0"/>
                <a:ea typeface="Calibri" panose="020F0502020204030204" pitchFamily="34" charset="0"/>
              </a:rPr>
              <a:t>. </a:t>
            </a:r>
          </a:p>
          <a:p>
            <a:r>
              <a:rPr lang="en-US" sz="1800" dirty="0">
                <a:effectLst/>
                <a:latin typeface="Times New Roman" panose="02020603050405020304" pitchFamily="18" charset="0"/>
                <a:ea typeface="Calibri" panose="020F0502020204030204" pitchFamily="34" charset="0"/>
              </a:rPr>
              <a:t>The variable $num checks the number of rows that contain the results from the query and if there is a book already added in the table then the message ‘Already added’ is displayed. </a:t>
            </a:r>
          </a:p>
          <a:p>
            <a:r>
              <a:rPr lang="en-US" sz="1800" dirty="0">
                <a:effectLst/>
                <a:latin typeface="Times New Roman" panose="02020603050405020304" pitchFamily="18" charset="0"/>
                <a:ea typeface="Calibri" panose="020F0502020204030204" pitchFamily="34" charset="0"/>
              </a:rPr>
              <a:t>If the selected book is not in the table then the $</a:t>
            </a:r>
            <a:r>
              <a:rPr lang="en-US" sz="1800" dirty="0" err="1">
                <a:effectLst/>
                <a:latin typeface="Times New Roman" panose="02020603050405020304" pitchFamily="18" charset="0"/>
                <a:ea typeface="Calibri" panose="020F0502020204030204" pitchFamily="34" charset="0"/>
              </a:rPr>
              <a:t>run_check</a:t>
            </a:r>
            <a:r>
              <a:rPr lang="en-US" sz="1800" dirty="0">
                <a:effectLst/>
                <a:latin typeface="Times New Roman" panose="02020603050405020304" pitchFamily="18" charset="0"/>
                <a:ea typeface="Calibri" panose="020F0502020204030204" pitchFamily="34" charset="0"/>
              </a:rPr>
              <a:t> statement is closed so we can run another query. </a:t>
            </a:r>
          </a:p>
          <a:p>
            <a:r>
              <a:rPr lang="en-US" sz="1800" dirty="0">
                <a:effectLst/>
                <a:latin typeface="Times New Roman" panose="02020603050405020304" pitchFamily="18" charset="0"/>
                <a:ea typeface="Calibri" panose="020F0502020204030204" pitchFamily="34" charset="0"/>
              </a:rPr>
              <a:t>The variable $</a:t>
            </a:r>
            <a:r>
              <a:rPr lang="en-US" sz="1800" dirty="0" err="1">
                <a:effectLst/>
                <a:latin typeface="Times New Roman" panose="02020603050405020304" pitchFamily="18" charset="0"/>
                <a:ea typeface="Calibri" panose="020F0502020204030204" pitchFamily="34" charset="0"/>
              </a:rPr>
              <a:t>insert_cart</a:t>
            </a:r>
            <a:r>
              <a:rPr lang="en-US" sz="1800" dirty="0">
                <a:effectLst/>
                <a:latin typeface="Times New Roman" panose="02020603050405020304" pitchFamily="18" charset="0"/>
                <a:ea typeface="Calibri" panose="020F0502020204030204" pitchFamily="34" charset="0"/>
              </a:rPr>
              <a:t> is assigned an insert query that will insert the unknown variables for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ip_add</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cust_id</a:t>
            </a:r>
            <a:r>
              <a:rPr lang="en-US" sz="1800" dirty="0">
                <a:effectLst/>
                <a:latin typeface="Times New Roman" panose="02020603050405020304" pitchFamily="18" charset="0"/>
                <a:ea typeface="Calibri" panose="020F0502020204030204" pitchFamily="34" charset="0"/>
              </a:rPr>
              <a:t> into the cart table. </a:t>
            </a:r>
          </a:p>
          <a:p>
            <a:r>
              <a:rPr lang="en-US" sz="1800" dirty="0">
                <a:effectLst/>
                <a:latin typeface="Times New Roman" panose="02020603050405020304" pitchFamily="18" charset="0"/>
                <a:ea typeface="Calibri" panose="020F0502020204030204" pitchFamily="34" charset="0"/>
              </a:rPr>
              <a:t>The connection will be prepared so that we can execute the query. </a:t>
            </a:r>
          </a:p>
          <a:p>
            <a:r>
              <a:rPr lang="en-US" sz="1800" dirty="0">
                <a:effectLst/>
                <a:latin typeface="Times New Roman" panose="02020603050405020304" pitchFamily="18" charset="0"/>
                <a:ea typeface="Calibri" panose="020F0502020204030204" pitchFamily="34" charset="0"/>
              </a:rPr>
              <a:t>The three unknown values are </a:t>
            </a:r>
            <a:r>
              <a:rPr lang="en-US" sz="1800" dirty="0" err="1">
                <a:effectLst/>
                <a:latin typeface="Times New Roman" panose="02020603050405020304" pitchFamily="18" charset="0"/>
                <a:ea typeface="Calibri" panose="020F0502020204030204" pitchFamily="34" charset="0"/>
              </a:rPr>
              <a:t>binded</a:t>
            </a:r>
            <a:r>
              <a:rPr lang="en-US" sz="1800" dirty="0">
                <a:effectLst/>
                <a:latin typeface="Times New Roman" panose="02020603050405020304" pitchFamily="18" charset="0"/>
                <a:ea typeface="Calibri" panose="020F0502020204030204" pitchFamily="34" charset="0"/>
              </a:rPr>
              <a:t> to $</a:t>
            </a:r>
            <a:r>
              <a:rPr lang="en-US" sz="1800" dirty="0" err="1">
                <a:effectLst/>
                <a:latin typeface="Times New Roman" panose="02020603050405020304" pitchFamily="18" charset="0"/>
                <a:ea typeface="Calibri" panose="020F0502020204030204" pitchFamily="34" charset="0"/>
              </a:rPr>
              <a:t>book_id</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ip</a:t>
            </a:r>
            <a:r>
              <a:rPr lang="en-US" sz="1800" dirty="0">
                <a:effectLst/>
                <a:latin typeface="Times New Roman" panose="02020603050405020304" pitchFamily="18" charset="0"/>
                <a:ea typeface="Calibri" panose="020F0502020204030204" pitchFamily="34" charset="0"/>
              </a:rPr>
              <a:t>, and $id then the statement is executed to save the information. </a:t>
            </a:r>
          </a:p>
          <a:p>
            <a:r>
              <a:rPr lang="en-US" sz="1800" dirty="0">
                <a:effectLst/>
                <a:latin typeface="Times New Roman" panose="02020603050405020304" pitchFamily="18" charset="0"/>
                <a:ea typeface="Calibri" panose="020F0502020204030204" pitchFamily="34" charset="0"/>
              </a:rPr>
              <a:t>After execution, the statement is closed.</a:t>
            </a:r>
            <a:endParaRPr lang="en-US" sz="2000" dirty="0"/>
          </a:p>
        </p:txBody>
      </p:sp>
    </p:spTree>
    <p:extLst>
      <p:ext uri="{BB962C8B-B14F-4D97-AF65-F5344CB8AC3E}">
        <p14:creationId xmlns:p14="http://schemas.microsoft.com/office/powerpoint/2010/main" val="1226713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pic>
        <p:nvPicPr>
          <p:cNvPr id="3" name="Content Placeholder 2">
            <a:extLst>
              <a:ext uri="{FF2B5EF4-FFF2-40B4-BE49-F238E27FC236}">
                <a16:creationId xmlns:a16="http://schemas.microsoft.com/office/drawing/2014/main" id="{AE4059F3-26F1-48CB-97B0-C957DC68C217}"/>
              </a:ext>
            </a:extLst>
          </p:cNvPr>
          <p:cNvPicPr>
            <a:picLocks noGrp="1" noChangeAspect="1"/>
          </p:cNvPicPr>
          <p:nvPr>
            <p:ph sz="half" idx="2"/>
          </p:nvPr>
        </p:nvPicPr>
        <p:blipFill>
          <a:blip r:embed="rId3"/>
          <a:stretch>
            <a:fillRect/>
          </a:stretch>
        </p:blipFill>
        <p:spPr>
          <a:xfrm>
            <a:off x="6652876" y="3939338"/>
            <a:ext cx="4820323" cy="304843"/>
          </a:xfrm>
          <a:prstGeom prst="rect">
            <a:avLst/>
          </a:prstGeom>
        </p:spPr>
      </p:pic>
      <p:pic>
        <p:nvPicPr>
          <p:cNvPr id="5" name="Content Placeholder 4" descr="Text&#10;&#10;Description automatically generated">
            <a:extLst>
              <a:ext uri="{FF2B5EF4-FFF2-40B4-BE49-F238E27FC236}">
                <a16:creationId xmlns:a16="http://schemas.microsoft.com/office/drawing/2014/main" id="{A09662F1-CF6C-4620-B381-F5B63154C832}"/>
              </a:ext>
            </a:extLst>
          </p:cNvPr>
          <p:cNvPicPr>
            <a:picLocks noGrp="1"/>
          </p:cNvPicPr>
          <p:nvPr>
            <p:ph sz="half" idx="1"/>
          </p:nvPr>
        </p:nvPicPr>
        <p:blipFill>
          <a:blip r:embed="rId4">
            <a:extLst>
              <a:ext uri="{28A0092B-C50C-407E-A947-70E740481C1C}">
                <a14:useLocalDpi xmlns:a14="http://schemas.microsoft.com/office/drawing/2010/main" val="0"/>
              </a:ext>
            </a:extLst>
          </a:blip>
          <a:stretch>
            <a:fillRect/>
          </a:stretch>
        </p:blipFill>
        <p:spPr>
          <a:xfrm>
            <a:off x="206025" y="1914525"/>
            <a:ext cx="5747450" cy="4659313"/>
          </a:xfrm>
          <a:prstGeom prst="rect">
            <a:avLst/>
          </a:prstGeom>
        </p:spPr>
      </p:pic>
    </p:spTree>
    <p:extLst>
      <p:ext uri="{BB962C8B-B14F-4D97-AF65-F5344CB8AC3E}">
        <p14:creationId xmlns:p14="http://schemas.microsoft.com/office/powerpoint/2010/main" val="4272808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sp>
        <p:nvSpPr>
          <p:cNvPr id="6" name="Content Placeholder 5">
            <a:extLst>
              <a:ext uri="{FF2B5EF4-FFF2-40B4-BE49-F238E27FC236}">
                <a16:creationId xmlns:a16="http://schemas.microsoft.com/office/drawing/2014/main" id="{137E06B5-CB0C-478E-95B1-740BF6BB966D}"/>
              </a:ext>
            </a:extLst>
          </p:cNvPr>
          <p:cNvSpPr>
            <a:spLocks noGrp="1"/>
          </p:cNvSpPr>
          <p:nvPr>
            <p:ph sz="half" idx="2"/>
          </p:nvPr>
        </p:nvSpPr>
        <p:spPr/>
        <p:txBody>
          <a:bodyPr>
            <a:normAutofit/>
          </a:bodyPr>
          <a:lstStyle/>
          <a:p>
            <a:r>
              <a:rPr lang="en-US" sz="2000" dirty="0">
                <a:effectLst/>
                <a:latin typeface="Times New Roman" panose="02020603050405020304" pitchFamily="18" charset="0"/>
                <a:ea typeface="Calibri" panose="020F0502020204030204" pitchFamily="34" charset="0"/>
              </a:rPr>
              <a:t>A query is stated that gets the </a:t>
            </a:r>
            <a:r>
              <a:rPr lang="en-US" sz="2000" dirty="0" err="1">
                <a:effectLst/>
                <a:latin typeface="Times New Roman" panose="02020603050405020304" pitchFamily="18" charset="0"/>
                <a:ea typeface="Calibri" panose="020F0502020204030204" pitchFamily="34" charset="0"/>
              </a:rPr>
              <a:t>book_id</a:t>
            </a:r>
            <a:r>
              <a:rPr lang="en-US" sz="2000" dirty="0">
                <a:effectLst/>
                <a:latin typeface="Times New Roman" panose="02020603050405020304" pitchFamily="18" charset="0"/>
                <a:ea typeface="Calibri" panose="020F0502020204030204" pitchFamily="34" charset="0"/>
              </a:rPr>
              <a:t>, author, keywords, title, price, image, description, and category of the book from the books table. </a:t>
            </a:r>
          </a:p>
          <a:p>
            <a:r>
              <a:rPr lang="en-US" sz="2000" dirty="0">
                <a:effectLst/>
                <a:latin typeface="Times New Roman" panose="02020603050405020304" pitchFamily="18" charset="0"/>
                <a:ea typeface="Calibri" panose="020F0502020204030204" pitchFamily="34" charset="0"/>
              </a:rPr>
              <a:t>This query is prepared with the variable $con that connects to the database. </a:t>
            </a:r>
          </a:p>
          <a:p>
            <a:r>
              <a:rPr lang="en-US" sz="2000" dirty="0">
                <a:effectLst/>
                <a:latin typeface="Times New Roman" panose="02020603050405020304" pitchFamily="18" charset="0"/>
                <a:ea typeface="Calibri" panose="020F0502020204030204" pitchFamily="34" charset="0"/>
              </a:rPr>
              <a:t>The results variable is executed then the results retrieved from the database are bind. </a:t>
            </a:r>
          </a:p>
          <a:p>
            <a:r>
              <a:rPr lang="en-US" sz="2000" dirty="0">
                <a:effectLst/>
                <a:latin typeface="Times New Roman" panose="02020603050405020304" pitchFamily="18" charset="0"/>
                <a:ea typeface="Calibri" panose="020F0502020204030204" pitchFamily="34" charset="0"/>
              </a:rPr>
              <a:t>Then a while statement is used that fetched the information and displays it. After all the information has been fetched and displayed the statement is closed</a:t>
            </a:r>
            <a:endParaRPr lang="en-US" sz="1800" dirty="0"/>
          </a:p>
        </p:txBody>
      </p:sp>
      <p:sp>
        <p:nvSpPr>
          <p:cNvPr id="8" name="Content Placeholder 7">
            <a:extLst>
              <a:ext uri="{FF2B5EF4-FFF2-40B4-BE49-F238E27FC236}">
                <a16:creationId xmlns:a16="http://schemas.microsoft.com/office/drawing/2014/main" id="{CD5AFCC0-4976-41DB-A96C-51018732F5D7}"/>
              </a:ext>
            </a:extLst>
          </p:cNvPr>
          <p:cNvSpPr>
            <a:spLocks noGrp="1"/>
          </p:cNvSpPr>
          <p:nvPr>
            <p:ph sz="half" idx="1"/>
          </p:nvPr>
        </p:nvSpPr>
        <p:spPr>
          <a:xfrm>
            <a:off x="919594" y="2011680"/>
            <a:ext cx="4754880" cy="4562144"/>
          </a:xfrm>
        </p:spPr>
        <p:txBody>
          <a:bodyPr>
            <a:noAutofit/>
          </a:bodyPr>
          <a:lstStyle/>
          <a:p>
            <a:r>
              <a:rPr lang="en-US" sz="2000" dirty="0">
                <a:effectLst/>
                <a:latin typeface="Times New Roman" panose="02020603050405020304" pitchFamily="18" charset="0"/>
                <a:ea typeface="Calibri" panose="020F0502020204030204" pitchFamily="34" charset="0"/>
              </a:rPr>
              <a:t>Taking a look at the function that is used in the cart() function, the </a:t>
            </a:r>
            <a:r>
              <a:rPr lang="en-US" sz="2000" dirty="0" err="1">
                <a:effectLst/>
                <a:latin typeface="Times New Roman" panose="02020603050405020304" pitchFamily="18" charset="0"/>
                <a:ea typeface="Calibri" panose="020F0502020204030204" pitchFamily="34" charset="0"/>
              </a:rPr>
              <a:t>getIPAdd</a:t>
            </a:r>
            <a:r>
              <a:rPr lang="en-US" sz="2000" dirty="0">
                <a:effectLst/>
                <a:latin typeface="Times New Roman" panose="02020603050405020304" pitchFamily="18" charset="0"/>
                <a:ea typeface="Calibri" panose="020F0502020204030204" pitchFamily="34" charset="0"/>
              </a:rPr>
              <a:t>() function gets the IP address of the user (See image 72). </a:t>
            </a:r>
          </a:p>
          <a:p>
            <a:r>
              <a:rPr lang="en-US" sz="2000" dirty="0">
                <a:effectLst/>
                <a:latin typeface="Times New Roman" panose="02020603050405020304" pitchFamily="18" charset="0"/>
                <a:ea typeface="Calibri" panose="020F0502020204030204" pitchFamily="34" charset="0"/>
              </a:rPr>
              <a:t>It checks if the IP address is empty if not then it will be assigned to the variable $</a:t>
            </a:r>
            <a:r>
              <a:rPr lang="en-US" sz="2000" dirty="0" err="1">
                <a:effectLst/>
                <a:latin typeface="Times New Roman" panose="02020603050405020304" pitchFamily="18" charset="0"/>
                <a:ea typeface="Calibri" panose="020F0502020204030204" pitchFamily="34" charset="0"/>
              </a:rPr>
              <a:t>ip</a:t>
            </a:r>
            <a:r>
              <a:rPr lang="en-US" sz="2000" dirty="0">
                <a:effectLst/>
                <a:latin typeface="Times New Roman" panose="02020603050405020304" pitchFamily="18" charset="0"/>
                <a:ea typeface="Calibri" panose="020F0502020204030204" pitchFamily="34" charset="0"/>
              </a:rPr>
              <a:t> and then returned. </a:t>
            </a:r>
          </a:p>
          <a:p>
            <a:r>
              <a:rPr lang="en-US" sz="2000" dirty="0">
                <a:effectLst/>
                <a:latin typeface="Times New Roman" panose="02020603050405020304" pitchFamily="18" charset="0"/>
                <a:ea typeface="Calibri" panose="020F0502020204030204" pitchFamily="34" charset="0"/>
              </a:rPr>
              <a:t>The next function in the </a:t>
            </a:r>
            <a:r>
              <a:rPr lang="en-US" sz="2000" dirty="0" err="1">
                <a:effectLst/>
                <a:latin typeface="Times New Roman" panose="02020603050405020304" pitchFamily="18" charset="0"/>
                <a:ea typeface="Calibri" panose="020F0502020204030204" pitchFamily="34" charset="0"/>
              </a:rPr>
              <a:t>getbooks</a:t>
            </a:r>
            <a:r>
              <a:rPr lang="en-US" sz="2000" dirty="0">
                <a:effectLst/>
                <a:latin typeface="Times New Roman" panose="02020603050405020304" pitchFamily="18" charset="0"/>
                <a:ea typeface="Calibri" panose="020F0502020204030204" pitchFamily="34" charset="0"/>
              </a:rPr>
              <a:t>() function, which is used to display the books from the books table (See image 73). </a:t>
            </a:r>
          </a:p>
          <a:p>
            <a:r>
              <a:rPr lang="en-US" sz="2000" dirty="0">
                <a:effectLst/>
                <a:latin typeface="Times New Roman" panose="02020603050405020304" pitchFamily="18" charset="0"/>
                <a:ea typeface="Calibri" panose="020F0502020204030204" pitchFamily="34" charset="0"/>
              </a:rPr>
              <a:t>This function starts by bringing in the global variable $con, which connects to the database. </a:t>
            </a:r>
            <a:endParaRPr lang="en-US" sz="2000" dirty="0"/>
          </a:p>
        </p:txBody>
      </p:sp>
    </p:spTree>
    <p:extLst>
      <p:ext uri="{BB962C8B-B14F-4D97-AF65-F5344CB8AC3E}">
        <p14:creationId xmlns:p14="http://schemas.microsoft.com/office/powerpoint/2010/main" val="1429957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pic>
        <p:nvPicPr>
          <p:cNvPr id="4" name="Content Placeholder 3">
            <a:extLst>
              <a:ext uri="{FF2B5EF4-FFF2-40B4-BE49-F238E27FC236}">
                <a16:creationId xmlns:a16="http://schemas.microsoft.com/office/drawing/2014/main" id="{CD078FA0-BA6C-4352-8E4C-205922EEA3B9}"/>
              </a:ext>
            </a:extLst>
          </p:cNvPr>
          <p:cNvPicPr>
            <a:picLocks noGrp="1" noChangeAspect="1"/>
          </p:cNvPicPr>
          <p:nvPr>
            <p:ph sz="half" idx="2"/>
          </p:nvPr>
        </p:nvPicPr>
        <p:blipFill>
          <a:blip r:embed="rId3"/>
          <a:stretch>
            <a:fillRect/>
          </a:stretch>
        </p:blipFill>
        <p:spPr>
          <a:xfrm>
            <a:off x="6840538" y="2202355"/>
            <a:ext cx="5054638" cy="2626819"/>
          </a:xfrm>
          <a:prstGeom prst="rect">
            <a:avLst/>
          </a:prstGeom>
        </p:spPr>
      </p:pic>
      <p:pic>
        <p:nvPicPr>
          <p:cNvPr id="3" name="Content Placeholder 2">
            <a:extLst>
              <a:ext uri="{FF2B5EF4-FFF2-40B4-BE49-F238E27FC236}">
                <a16:creationId xmlns:a16="http://schemas.microsoft.com/office/drawing/2014/main" id="{136C463F-F414-4347-B2E5-60C36FB1782B}"/>
              </a:ext>
            </a:extLst>
          </p:cNvPr>
          <p:cNvPicPr>
            <a:picLocks noGrp="1" noChangeAspect="1"/>
          </p:cNvPicPr>
          <p:nvPr>
            <p:ph sz="half" idx="1"/>
          </p:nvPr>
        </p:nvPicPr>
        <p:blipFill>
          <a:blip r:embed="rId4"/>
          <a:stretch>
            <a:fillRect/>
          </a:stretch>
        </p:blipFill>
        <p:spPr>
          <a:xfrm>
            <a:off x="596900" y="2202356"/>
            <a:ext cx="5341692" cy="2470874"/>
          </a:xfrm>
          <a:prstGeom prst="rect">
            <a:avLst/>
          </a:prstGeom>
        </p:spPr>
      </p:pic>
      <p:pic>
        <p:nvPicPr>
          <p:cNvPr id="5" name="Picture 4">
            <a:extLst>
              <a:ext uri="{FF2B5EF4-FFF2-40B4-BE49-F238E27FC236}">
                <a16:creationId xmlns:a16="http://schemas.microsoft.com/office/drawing/2014/main" id="{256BFBF8-45EE-404D-B439-EF8D814B8EDC}"/>
              </a:ext>
            </a:extLst>
          </p:cNvPr>
          <p:cNvPicPr>
            <a:picLocks noChangeAspect="1"/>
          </p:cNvPicPr>
          <p:nvPr/>
        </p:nvPicPr>
        <p:blipFill>
          <a:blip r:embed="rId5"/>
          <a:stretch>
            <a:fillRect/>
          </a:stretch>
        </p:blipFill>
        <p:spPr>
          <a:xfrm>
            <a:off x="1010006" y="4991077"/>
            <a:ext cx="4515480" cy="323895"/>
          </a:xfrm>
          <a:prstGeom prst="rect">
            <a:avLst/>
          </a:prstGeom>
        </p:spPr>
      </p:pic>
      <p:pic>
        <p:nvPicPr>
          <p:cNvPr id="7" name="Picture 6">
            <a:extLst>
              <a:ext uri="{FF2B5EF4-FFF2-40B4-BE49-F238E27FC236}">
                <a16:creationId xmlns:a16="http://schemas.microsoft.com/office/drawing/2014/main" id="{A245AC9A-2892-491E-8DCF-ED218141095E}"/>
              </a:ext>
            </a:extLst>
          </p:cNvPr>
          <p:cNvPicPr>
            <a:picLocks noChangeAspect="1"/>
          </p:cNvPicPr>
          <p:nvPr/>
        </p:nvPicPr>
        <p:blipFill>
          <a:blip r:embed="rId6"/>
          <a:stretch>
            <a:fillRect/>
          </a:stretch>
        </p:blipFill>
        <p:spPr>
          <a:xfrm>
            <a:off x="7395907" y="5258682"/>
            <a:ext cx="3943900" cy="285790"/>
          </a:xfrm>
          <a:prstGeom prst="rect">
            <a:avLst/>
          </a:prstGeom>
        </p:spPr>
      </p:pic>
    </p:spTree>
    <p:extLst>
      <p:ext uri="{BB962C8B-B14F-4D97-AF65-F5344CB8AC3E}">
        <p14:creationId xmlns:p14="http://schemas.microsoft.com/office/powerpoint/2010/main" val="3304316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sp>
        <p:nvSpPr>
          <p:cNvPr id="8" name="Content Placeholder 7">
            <a:extLst>
              <a:ext uri="{FF2B5EF4-FFF2-40B4-BE49-F238E27FC236}">
                <a16:creationId xmlns:a16="http://schemas.microsoft.com/office/drawing/2014/main" id="{6ED9FA0D-E560-4D55-9F25-18C6567D8FF9}"/>
              </a:ext>
            </a:extLst>
          </p:cNvPr>
          <p:cNvSpPr>
            <a:spLocks noGrp="1"/>
          </p:cNvSpPr>
          <p:nvPr>
            <p:ph sz="half" idx="1"/>
          </p:nvPr>
        </p:nvSpPr>
        <p:spPr>
          <a:xfrm>
            <a:off x="704850" y="2011680"/>
            <a:ext cx="5255374" cy="4562144"/>
          </a:xfrm>
        </p:spPr>
        <p:txBody>
          <a:bodyPr>
            <a:normAutofit lnSpcReduction="10000"/>
          </a:bodyPr>
          <a:lstStyle/>
          <a:p>
            <a:r>
              <a:rPr lang="en-US" sz="1800" dirty="0">
                <a:effectLst/>
                <a:latin typeface="Times New Roman" panose="02020603050405020304" pitchFamily="18" charset="0"/>
                <a:ea typeface="Calibri" panose="020F0502020204030204" pitchFamily="34" charset="0"/>
              </a:rPr>
              <a:t>The </a:t>
            </a:r>
            <a:r>
              <a:rPr lang="en-US" sz="1800" dirty="0" err="1">
                <a:effectLst/>
                <a:latin typeface="Times New Roman" panose="02020603050405020304" pitchFamily="18" charset="0"/>
                <a:ea typeface="Calibri" panose="020F0502020204030204" pitchFamily="34" charset="0"/>
              </a:rPr>
              <a:t>get_bycat</a:t>
            </a:r>
            <a:r>
              <a:rPr lang="en-US" sz="1800" dirty="0">
                <a:effectLst/>
                <a:latin typeface="Times New Roman" panose="02020603050405020304" pitchFamily="18" charset="0"/>
                <a:ea typeface="Calibri" panose="020F0502020204030204" pitchFamily="34" charset="0"/>
              </a:rPr>
              <a:t>() function searches the books table by the category that the user selects and displays it on the page (See image 74 &amp; 75).</a:t>
            </a:r>
          </a:p>
          <a:p>
            <a:r>
              <a:rPr lang="en-US" sz="1800" dirty="0">
                <a:effectLst/>
                <a:latin typeface="Times New Roman" panose="02020603050405020304" pitchFamily="18" charset="0"/>
                <a:ea typeface="Calibri" panose="020F0502020204030204" pitchFamily="34" charset="0"/>
              </a:rPr>
              <a:t> This function uses the global variable $con that connects to the database. </a:t>
            </a:r>
          </a:p>
          <a:p>
            <a:r>
              <a:rPr lang="en-US" sz="1800" dirty="0">
                <a:effectLst/>
                <a:latin typeface="Times New Roman" panose="02020603050405020304" pitchFamily="18" charset="0"/>
                <a:ea typeface="Calibri" panose="020F0502020204030204" pitchFamily="34" charset="0"/>
              </a:rPr>
              <a:t>It gets the category that the user selects and assigns it to the variable $</a:t>
            </a:r>
            <a:r>
              <a:rPr lang="en-US" sz="1800" dirty="0" err="1">
                <a:effectLst/>
                <a:latin typeface="Times New Roman" panose="02020603050405020304" pitchFamily="18" charset="0"/>
                <a:ea typeface="Calibri" panose="020F0502020204030204" pitchFamily="34" charset="0"/>
              </a:rPr>
              <a:t>cat_id</a:t>
            </a:r>
            <a:r>
              <a:rPr lang="en-US" sz="1800" dirty="0">
                <a:effectLst/>
                <a:latin typeface="Times New Roman" panose="02020603050405020304" pitchFamily="18" charset="0"/>
                <a:ea typeface="Calibri" panose="020F0502020204030204" pitchFamily="34" charset="0"/>
              </a:rPr>
              <a:t>. </a:t>
            </a:r>
          </a:p>
          <a:p>
            <a:r>
              <a:rPr lang="en-US" sz="1800" dirty="0">
                <a:effectLst/>
                <a:latin typeface="Times New Roman" panose="02020603050405020304" pitchFamily="18" charset="0"/>
                <a:ea typeface="Calibri" panose="020F0502020204030204" pitchFamily="34" charset="0"/>
              </a:rPr>
              <a:t>A SELECT statement to get the </a:t>
            </a:r>
            <a:r>
              <a:rPr lang="en-US" sz="1800" dirty="0" err="1">
                <a:effectLst/>
                <a:latin typeface="Times New Roman" panose="02020603050405020304" pitchFamily="18" charset="0"/>
                <a:ea typeface="Calibri" panose="020F0502020204030204" pitchFamily="34" charset="0"/>
              </a:rPr>
              <a:t>book_id</a:t>
            </a:r>
            <a:r>
              <a:rPr lang="en-US" sz="1800" dirty="0">
                <a:effectLst/>
                <a:latin typeface="Times New Roman" panose="02020603050405020304" pitchFamily="18" charset="0"/>
                <a:ea typeface="Calibri" panose="020F0502020204030204" pitchFamily="34" charset="0"/>
              </a:rPr>
              <a:t>, author, keywords, title, price, image, description, and category from the books table where the category is equal to the unknown category variable. </a:t>
            </a:r>
          </a:p>
          <a:p>
            <a:r>
              <a:rPr lang="en-US" sz="1800" dirty="0">
                <a:effectLst/>
                <a:latin typeface="Times New Roman" panose="02020603050405020304" pitchFamily="18" charset="0"/>
                <a:ea typeface="Calibri" panose="020F0502020204030204" pitchFamily="34" charset="0"/>
              </a:rPr>
              <a:t>An if statement is used that will prepare the connection and the query that will be executed.</a:t>
            </a:r>
            <a:endParaRPr lang="en-US" dirty="0"/>
          </a:p>
        </p:txBody>
      </p:sp>
      <p:sp>
        <p:nvSpPr>
          <p:cNvPr id="10" name="Content Placeholder 9">
            <a:extLst>
              <a:ext uri="{FF2B5EF4-FFF2-40B4-BE49-F238E27FC236}">
                <a16:creationId xmlns:a16="http://schemas.microsoft.com/office/drawing/2014/main" id="{E56FF1A1-235D-4FFE-A96C-2DF069B250F2}"/>
              </a:ext>
            </a:extLst>
          </p:cNvPr>
          <p:cNvSpPr>
            <a:spLocks noGrp="1"/>
          </p:cNvSpPr>
          <p:nvPr>
            <p:ph sz="half" idx="2"/>
          </p:nvPr>
        </p:nvSpPr>
        <p:spPr>
          <a:xfrm>
            <a:off x="6230391" y="2011680"/>
            <a:ext cx="5532984" cy="4484370"/>
          </a:xfrm>
        </p:spPr>
        <p:txBody>
          <a:bodyPr>
            <a:normAutofit lnSpcReduction="10000"/>
          </a:bodyPr>
          <a:lstStyle/>
          <a:p>
            <a:r>
              <a:rPr lang="en-US" sz="1800" dirty="0">
                <a:effectLst/>
                <a:latin typeface="Times New Roman" panose="02020603050405020304" pitchFamily="18" charset="0"/>
                <a:ea typeface="Calibri" panose="020F0502020204030204" pitchFamily="34" charset="0"/>
              </a:rPr>
              <a:t>The $</a:t>
            </a:r>
            <a:r>
              <a:rPr lang="en-US" sz="1800" dirty="0" err="1">
                <a:effectLst/>
                <a:latin typeface="Times New Roman" panose="02020603050405020304" pitchFamily="18" charset="0"/>
                <a:ea typeface="Calibri" panose="020F0502020204030204" pitchFamily="34" charset="0"/>
              </a:rPr>
              <a:t>run_cat_pro</a:t>
            </a:r>
            <a:r>
              <a:rPr lang="en-US" sz="1800" dirty="0">
                <a:effectLst/>
                <a:latin typeface="Times New Roman" panose="02020603050405020304" pitchFamily="18" charset="0"/>
                <a:ea typeface="Calibri" panose="020F0502020204030204" pitchFamily="34" charset="0"/>
              </a:rPr>
              <a:t> will bind only allowing one variable to be used for the $</a:t>
            </a:r>
            <a:r>
              <a:rPr lang="en-US" sz="1800" dirty="0" err="1">
                <a:effectLst/>
                <a:latin typeface="Times New Roman" panose="02020603050405020304" pitchFamily="18" charset="0"/>
                <a:ea typeface="Calibri" panose="020F0502020204030204" pitchFamily="34" charset="0"/>
              </a:rPr>
              <a:t>cat_id</a:t>
            </a:r>
            <a:r>
              <a:rPr lang="en-US" sz="1800" dirty="0">
                <a:effectLst/>
                <a:latin typeface="Times New Roman" panose="02020603050405020304" pitchFamily="18" charset="0"/>
                <a:ea typeface="Calibri" panose="020F0502020204030204" pitchFamily="34" charset="0"/>
              </a:rPr>
              <a:t> variable. </a:t>
            </a:r>
          </a:p>
          <a:p>
            <a:r>
              <a:rPr lang="en-US" sz="1800" dirty="0">
                <a:effectLst/>
                <a:latin typeface="Times New Roman" panose="02020603050405020304" pitchFamily="18" charset="0"/>
                <a:ea typeface="Calibri" panose="020F0502020204030204" pitchFamily="34" charset="0"/>
              </a:rPr>
              <a:t>The statement will be executed, and the results will bind to their appropriate variables. </a:t>
            </a:r>
          </a:p>
          <a:p>
            <a:r>
              <a:rPr lang="en-US" sz="1800" dirty="0">
                <a:effectLst/>
                <a:latin typeface="Times New Roman" panose="02020603050405020304" pitchFamily="18" charset="0"/>
                <a:ea typeface="Calibri" panose="020F0502020204030204" pitchFamily="34" charset="0"/>
              </a:rPr>
              <a:t>Then the results will be stored to the variable $</a:t>
            </a:r>
            <a:r>
              <a:rPr lang="en-US" sz="1800" dirty="0" err="1">
                <a:effectLst/>
                <a:latin typeface="Times New Roman" panose="02020603050405020304" pitchFamily="18" charset="0"/>
                <a:ea typeface="Calibri" panose="020F0502020204030204" pitchFamily="34" charset="0"/>
              </a:rPr>
              <a:t>run_cat_pro</a:t>
            </a:r>
            <a:r>
              <a:rPr lang="en-US" sz="1800" dirty="0">
                <a:effectLst/>
                <a:latin typeface="Times New Roman" panose="02020603050405020304" pitchFamily="18" charset="0"/>
                <a:ea typeface="Calibri" panose="020F0502020204030204" pitchFamily="34" charset="0"/>
              </a:rPr>
              <a:t> and the variable $</a:t>
            </a:r>
            <a:r>
              <a:rPr lang="en-US" sz="1800" dirty="0" err="1">
                <a:effectLst/>
                <a:latin typeface="Times New Roman" panose="02020603050405020304" pitchFamily="18" charset="0"/>
                <a:ea typeface="Calibri" panose="020F0502020204030204" pitchFamily="34" charset="0"/>
              </a:rPr>
              <a:t>count_cat</a:t>
            </a:r>
            <a:r>
              <a:rPr lang="en-US" sz="1800" dirty="0">
                <a:effectLst/>
                <a:latin typeface="Times New Roman" panose="02020603050405020304" pitchFamily="18" charset="0"/>
                <a:ea typeface="Calibri" panose="020F0502020204030204" pitchFamily="34" charset="0"/>
              </a:rPr>
              <a:t> will go through the rows to see if the book will be found in that category. </a:t>
            </a:r>
          </a:p>
          <a:p>
            <a:r>
              <a:rPr lang="en-US" sz="1800" dirty="0">
                <a:effectLst/>
                <a:latin typeface="Times New Roman" panose="02020603050405020304" pitchFamily="18" charset="0"/>
                <a:ea typeface="Calibri" panose="020F0502020204030204" pitchFamily="34" charset="0"/>
              </a:rPr>
              <a:t>If there is nothing counted, then ‘No books found’ will be displayed. </a:t>
            </a:r>
          </a:p>
          <a:p>
            <a:r>
              <a:rPr lang="en-US" sz="1800" dirty="0">
                <a:effectLst/>
                <a:latin typeface="Times New Roman" panose="02020603050405020304" pitchFamily="18" charset="0"/>
                <a:ea typeface="Calibri" panose="020F0502020204030204" pitchFamily="34" charset="0"/>
              </a:rPr>
              <a:t>Finally, a while statement will fetch the information that was found and stored in $</a:t>
            </a:r>
            <a:r>
              <a:rPr lang="en-US" sz="1800" dirty="0" err="1">
                <a:effectLst/>
                <a:latin typeface="Times New Roman" panose="02020603050405020304" pitchFamily="18" charset="0"/>
                <a:ea typeface="Calibri" panose="020F0502020204030204" pitchFamily="34" charset="0"/>
              </a:rPr>
              <a:t>run_cat_pro</a:t>
            </a:r>
            <a:r>
              <a:rPr lang="en-US" sz="1800" dirty="0">
                <a:effectLst/>
                <a:latin typeface="Times New Roman" panose="02020603050405020304" pitchFamily="18" charset="0"/>
                <a:ea typeface="Calibri" panose="020F0502020204030204" pitchFamily="34" charset="0"/>
              </a:rPr>
              <a:t> that will display the books based on their category. </a:t>
            </a:r>
          </a:p>
          <a:p>
            <a:r>
              <a:rPr lang="en-US" sz="1800" dirty="0">
                <a:effectLst/>
                <a:latin typeface="Times New Roman" panose="02020603050405020304" pitchFamily="18" charset="0"/>
                <a:ea typeface="Calibri" panose="020F0502020204030204" pitchFamily="34" charset="0"/>
              </a:rPr>
              <a:t>Lastly, the function will close the statement allowing for other queries to be executed.</a:t>
            </a:r>
            <a:endParaRPr lang="en-US" dirty="0"/>
          </a:p>
        </p:txBody>
      </p:sp>
    </p:spTree>
    <p:extLst>
      <p:ext uri="{BB962C8B-B14F-4D97-AF65-F5344CB8AC3E}">
        <p14:creationId xmlns:p14="http://schemas.microsoft.com/office/powerpoint/2010/main" val="22706683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Home page Function code</a:t>
            </a:r>
          </a:p>
        </p:txBody>
      </p:sp>
      <p:pic>
        <p:nvPicPr>
          <p:cNvPr id="3" name="Content Placeholder 2">
            <a:extLst>
              <a:ext uri="{FF2B5EF4-FFF2-40B4-BE49-F238E27FC236}">
                <a16:creationId xmlns:a16="http://schemas.microsoft.com/office/drawing/2014/main" id="{45BD7F5C-05CB-4E83-9428-7D298F1B554F}"/>
              </a:ext>
            </a:extLst>
          </p:cNvPr>
          <p:cNvPicPr>
            <a:picLocks noGrp="1" noChangeAspect="1"/>
          </p:cNvPicPr>
          <p:nvPr>
            <p:ph sz="half" idx="1"/>
          </p:nvPr>
        </p:nvPicPr>
        <p:blipFill>
          <a:blip r:embed="rId3"/>
          <a:stretch>
            <a:fillRect/>
          </a:stretch>
        </p:blipFill>
        <p:spPr>
          <a:xfrm>
            <a:off x="428625" y="2354768"/>
            <a:ext cx="5254625" cy="2980315"/>
          </a:xfrm>
          <a:prstGeom prst="rect">
            <a:avLst/>
          </a:prstGeom>
        </p:spPr>
      </p:pic>
      <p:pic>
        <p:nvPicPr>
          <p:cNvPr id="4" name="Content Placeholder 3">
            <a:extLst>
              <a:ext uri="{FF2B5EF4-FFF2-40B4-BE49-F238E27FC236}">
                <a16:creationId xmlns:a16="http://schemas.microsoft.com/office/drawing/2014/main" id="{8D20C560-3AF7-4BF4-A7B2-F4A8D675A7ED}"/>
              </a:ext>
            </a:extLst>
          </p:cNvPr>
          <p:cNvPicPr>
            <a:picLocks noGrp="1" noChangeAspect="1"/>
          </p:cNvPicPr>
          <p:nvPr>
            <p:ph sz="half" idx="2"/>
          </p:nvPr>
        </p:nvPicPr>
        <p:blipFill>
          <a:blip r:embed="rId4"/>
          <a:stretch>
            <a:fillRect/>
          </a:stretch>
        </p:blipFill>
        <p:spPr>
          <a:xfrm>
            <a:off x="6373813" y="2451886"/>
            <a:ext cx="5532437" cy="2786078"/>
          </a:xfrm>
          <a:prstGeom prst="rect">
            <a:avLst/>
          </a:prstGeom>
        </p:spPr>
      </p:pic>
      <p:pic>
        <p:nvPicPr>
          <p:cNvPr id="5" name="Picture 4">
            <a:extLst>
              <a:ext uri="{FF2B5EF4-FFF2-40B4-BE49-F238E27FC236}">
                <a16:creationId xmlns:a16="http://schemas.microsoft.com/office/drawing/2014/main" id="{9A48E25D-93BA-47B8-B4E0-97F5F1CAA5B8}"/>
              </a:ext>
            </a:extLst>
          </p:cNvPr>
          <p:cNvPicPr>
            <a:picLocks noChangeAspect="1"/>
          </p:cNvPicPr>
          <p:nvPr/>
        </p:nvPicPr>
        <p:blipFill>
          <a:blip r:embed="rId5"/>
          <a:stretch>
            <a:fillRect/>
          </a:stretch>
        </p:blipFill>
        <p:spPr>
          <a:xfrm>
            <a:off x="1017302" y="5620647"/>
            <a:ext cx="4077269" cy="304843"/>
          </a:xfrm>
          <a:prstGeom prst="rect">
            <a:avLst/>
          </a:prstGeom>
        </p:spPr>
      </p:pic>
      <p:pic>
        <p:nvPicPr>
          <p:cNvPr id="6" name="Picture 5">
            <a:extLst>
              <a:ext uri="{FF2B5EF4-FFF2-40B4-BE49-F238E27FC236}">
                <a16:creationId xmlns:a16="http://schemas.microsoft.com/office/drawing/2014/main" id="{8547B5E0-E547-430C-BA94-E6CB359CBE88}"/>
              </a:ext>
            </a:extLst>
          </p:cNvPr>
          <p:cNvPicPr>
            <a:picLocks noChangeAspect="1"/>
          </p:cNvPicPr>
          <p:nvPr/>
        </p:nvPicPr>
        <p:blipFill>
          <a:blip r:embed="rId6"/>
          <a:stretch>
            <a:fillRect/>
          </a:stretch>
        </p:blipFill>
        <p:spPr>
          <a:xfrm>
            <a:off x="6777501" y="5620647"/>
            <a:ext cx="4725059" cy="323895"/>
          </a:xfrm>
          <a:prstGeom prst="rect">
            <a:avLst/>
          </a:prstGeom>
        </p:spPr>
      </p:pic>
    </p:spTree>
    <p:extLst>
      <p:ext uri="{BB962C8B-B14F-4D97-AF65-F5344CB8AC3E}">
        <p14:creationId xmlns:p14="http://schemas.microsoft.com/office/powerpoint/2010/main" val="28688681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Cart page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rPr>
              <a:t>Going back to the webpage we will take a look at the cart tab and what happens when it is selected. </a:t>
            </a:r>
          </a:p>
          <a:p>
            <a:r>
              <a:rPr lang="en-US" sz="1800" dirty="0">
                <a:effectLst/>
                <a:latin typeface="Times New Roman" panose="02020603050405020304" pitchFamily="18" charset="0"/>
                <a:ea typeface="Calibri" panose="020F0502020204030204" pitchFamily="34" charset="0"/>
              </a:rPr>
              <a:t>Clicking on the cart tab will display the books that have been added to the cart, I have added two of them. </a:t>
            </a:r>
          </a:p>
          <a:p>
            <a:r>
              <a:rPr lang="en-US" sz="1800" dirty="0">
                <a:effectLst/>
                <a:latin typeface="Times New Roman" panose="02020603050405020304" pitchFamily="18" charset="0"/>
                <a:ea typeface="Calibri" panose="020F0502020204030204" pitchFamily="34" charset="0"/>
              </a:rPr>
              <a:t>The cart is displayed as a table with a remove column, book image column, book name column, quantity, price, and at the bottom of the table the total will be displayed (See image 76).</a:t>
            </a:r>
            <a:endParaRPr lang="en-US" dirty="0"/>
          </a:p>
        </p:txBody>
      </p:sp>
      <p:pic>
        <p:nvPicPr>
          <p:cNvPr id="5" name="Content Placeholder 4">
            <a:extLst>
              <a:ext uri="{FF2B5EF4-FFF2-40B4-BE49-F238E27FC236}">
                <a16:creationId xmlns:a16="http://schemas.microsoft.com/office/drawing/2014/main" id="{2D4EC0BE-9F02-4007-BF28-3AC128353CA8}"/>
              </a:ext>
            </a:extLst>
          </p:cNvPr>
          <p:cNvPicPr>
            <a:picLocks noGrp="1" noChangeAspect="1"/>
          </p:cNvPicPr>
          <p:nvPr>
            <p:ph sz="half" idx="2"/>
          </p:nvPr>
        </p:nvPicPr>
        <p:blipFill>
          <a:blip r:embed="rId2"/>
          <a:stretch>
            <a:fillRect/>
          </a:stretch>
        </p:blipFill>
        <p:spPr>
          <a:xfrm>
            <a:off x="6735763" y="2380945"/>
            <a:ext cx="4754562" cy="2267560"/>
          </a:xfrm>
          <a:prstGeom prst="rect">
            <a:avLst/>
          </a:prstGeom>
        </p:spPr>
      </p:pic>
      <p:pic>
        <p:nvPicPr>
          <p:cNvPr id="6" name="Picture 5">
            <a:extLst>
              <a:ext uri="{FF2B5EF4-FFF2-40B4-BE49-F238E27FC236}">
                <a16:creationId xmlns:a16="http://schemas.microsoft.com/office/drawing/2014/main" id="{3362A500-1C77-42A2-8049-95C6028A7F57}"/>
              </a:ext>
            </a:extLst>
          </p:cNvPr>
          <p:cNvPicPr>
            <a:picLocks noChangeAspect="1"/>
          </p:cNvPicPr>
          <p:nvPr/>
        </p:nvPicPr>
        <p:blipFill>
          <a:blip r:embed="rId3"/>
          <a:stretch>
            <a:fillRect/>
          </a:stretch>
        </p:blipFill>
        <p:spPr>
          <a:xfrm>
            <a:off x="6588566" y="5065040"/>
            <a:ext cx="5048955" cy="342948"/>
          </a:xfrm>
          <a:prstGeom prst="rect">
            <a:avLst/>
          </a:prstGeom>
        </p:spPr>
      </p:pic>
    </p:spTree>
    <p:extLst>
      <p:ext uri="{BB962C8B-B14F-4D97-AF65-F5344CB8AC3E}">
        <p14:creationId xmlns:p14="http://schemas.microsoft.com/office/powerpoint/2010/main" val="537137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Cart page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rPr>
              <a:t>The user can check on the checkbox (See image 77) and then press the remove button to remove the book from the cart (See image 78).</a:t>
            </a:r>
          </a:p>
          <a:p>
            <a:r>
              <a:rPr lang="en-US" sz="1800" dirty="0">
                <a:effectLst/>
                <a:latin typeface="Times New Roman" panose="02020603050405020304" pitchFamily="18" charset="0"/>
                <a:ea typeface="Calibri" panose="020F0502020204030204" pitchFamily="34" charset="0"/>
              </a:rPr>
              <a:t> When a user is satisfied with their book selection, they can check the checkout button that will take them to the payment page.</a:t>
            </a:r>
            <a:endParaRPr lang="en-US" dirty="0"/>
          </a:p>
        </p:txBody>
      </p:sp>
      <p:pic>
        <p:nvPicPr>
          <p:cNvPr id="8" name="Content Placeholder 7">
            <a:extLst>
              <a:ext uri="{FF2B5EF4-FFF2-40B4-BE49-F238E27FC236}">
                <a16:creationId xmlns:a16="http://schemas.microsoft.com/office/drawing/2014/main" id="{E65ED7CE-CFD7-47B8-9F0C-115AAA3E1B7A}"/>
              </a:ext>
            </a:extLst>
          </p:cNvPr>
          <p:cNvPicPr>
            <a:picLocks noGrp="1" noChangeAspect="1"/>
          </p:cNvPicPr>
          <p:nvPr>
            <p:ph sz="half" idx="2"/>
          </p:nvPr>
        </p:nvPicPr>
        <p:blipFill>
          <a:blip r:embed="rId2"/>
          <a:stretch>
            <a:fillRect/>
          </a:stretch>
        </p:blipFill>
        <p:spPr>
          <a:xfrm>
            <a:off x="811213" y="3863014"/>
            <a:ext cx="4754562" cy="2404101"/>
          </a:xfrm>
          <a:prstGeom prst="rect">
            <a:avLst/>
          </a:prstGeom>
        </p:spPr>
      </p:pic>
      <p:pic>
        <p:nvPicPr>
          <p:cNvPr id="9" name="Picture 8">
            <a:extLst>
              <a:ext uri="{FF2B5EF4-FFF2-40B4-BE49-F238E27FC236}">
                <a16:creationId xmlns:a16="http://schemas.microsoft.com/office/drawing/2014/main" id="{19BD2652-14A6-42CD-89E5-65CEB95206E5}"/>
              </a:ext>
            </a:extLst>
          </p:cNvPr>
          <p:cNvPicPr>
            <a:picLocks noChangeAspect="1"/>
          </p:cNvPicPr>
          <p:nvPr/>
        </p:nvPicPr>
        <p:blipFill>
          <a:blip r:embed="rId3"/>
          <a:stretch>
            <a:fillRect/>
          </a:stretch>
        </p:blipFill>
        <p:spPr>
          <a:xfrm>
            <a:off x="1140333" y="6392823"/>
            <a:ext cx="4096322" cy="362001"/>
          </a:xfrm>
          <a:prstGeom prst="rect">
            <a:avLst/>
          </a:prstGeom>
        </p:spPr>
      </p:pic>
      <p:pic>
        <p:nvPicPr>
          <p:cNvPr id="10" name="Picture 9">
            <a:extLst>
              <a:ext uri="{FF2B5EF4-FFF2-40B4-BE49-F238E27FC236}">
                <a16:creationId xmlns:a16="http://schemas.microsoft.com/office/drawing/2014/main" id="{62C04893-C732-4DC5-B262-9DE8C513109C}"/>
              </a:ext>
            </a:extLst>
          </p:cNvPr>
          <p:cNvPicPr>
            <a:picLocks noChangeAspect="1"/>
          </p:cNvPicPr>
          <p:nvPr/>
        </p:nvPicPr>
        <p:blipFill>
          <a:blip r:embed="rId4"/>
          <a:stretch>
            <a:fillRect/>
          </a:stretch>
        </p:blipFill>
        <p:spPr>
          <a:xfrm>
            <a:off x="5959906" y="2089958"/>
            <a:ext cx="5944115" cy="2975106"/>
          </a:xfrm>
          <a:prstGeom prst="rect">
            <a:avLst/>
          </a:prstGeom>
        </p:spPr>
      </p:pic>
      <p:pic>
        <p:nvPicPr>
          <p:cNvPr id="11" name="Picture 10">
            <a:extLst>
              <a:ext uri="{FF2B5EF4-FFF2-40B4-BE49-F238E27FC236}">
                <a16:creationId xmlns:a16="http://schemas.microsoft.com/office/drawing/2014/main" id="{313C97A5-C2F5-4F9E-B6C1-CFB63FE0CA2F}"/>
              </a:ext>
            </a:extLst>
          </p:cNvPr>
          <p:cNvPicPr>
            <a:picLocks noChangeAspect="1"/>
          </p:cNvPicPr>
          <p:nvPr/>
        </p:nvPicPr>
        <p:blipFill>
          <a:blip r:embed="rId5"/>
          <a:stretch>
            <a:fillRect/>
          </a:stretch>
        </p:blipFill>
        <p:spPr>
          <a:xfrm>
            <a:off x="7017330" y="5190612"/>
            <a:ext cx="3829584" cy="342948"/>
          </a:xfrm>
          <a:prstGeom prst="rect">
            <a:avLst/>
          </a:prstGeom>
        </p:spPr>
      </p:pic>
    </p:spTree>
    <p:extLst>
      <p:ext uri="{BB962C8B-B14F-4D97-AF65-F5344CB8AC3E}">
        <p14:creationId xmlns:p14="http://schemas.microsoft.com/office/powerpoint/2010/main" val="3420939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ADEA-348A-454E-B5B1-219C55FA62BC}"/>
              </a:ext>
            </a:extLst>
          </p:cNvPr>
          <p:cNvSpPr>
            <a:spLocks noGrp="1"/>
          </p:cNvSpPr>
          <p:nvPr>
            <p:ph type="title"/>
          </p:nvPr>
        </p:nvSpPr>
        <p:spPr/>
        <p:txBody>
          <a:bodyPr>
            <a:normAutofit/>
          </a:bodyPr>
          <a:lstStyle/>
          <a:p>
            <a:r>
              <a:rPr lang="en-US" dirty="0"/>
              <a:t>Research </a:t>
            </a:r>
          </a:p>
        </p:txBody>
      </p:sp>
      <p:sp>
        <p:nvSpPr>
          <p:cNvPr id="3" name="Content Placeholder 2">
            <a:extLst>
              <a:ext uri="{FF2B5EF4-FFF2-40B4-BE49-F238E27FC236}">
                <a16:creationId xmlns:a16="http://schemas.microsoft.com/office/drawing/2014/main" id="{0C9587D6-E194-4139-AD74-881C6AF5211A}"/>
              </a:ext>
            </a:extLst>
          </p:cNvPr>
          <p:cNvSpPr>
            <a:spLocks noGrp="1"/>
          </p:cNvSpPr>
          <p:nvPr>
            <p:ph idx="1"/>
          </p:nvPr>
        </p:nvSpPr>
        <p:spPr>
          <a:xfrm>
            <a:off x="142042" y="1935332"/>
            <a:ext cx="11904955" cy="4838330"/>
          </a:xfrm>
        </p:spPr>
        <p:txBody>
          <a:bodyPr>
            <a:normAutofit/>
          </a:bodyPr>
          <a:lstStyle/>
          <a:p>
            <a:pPr>
              <a:lnSpc>
                <a:spcPct val="120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Website used to change server name to fully qualified name.</a:t>
            </a: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https://gridscale.io/en/community/tutorials/hostname-fqdn-ubuntu</a:t>
            </a: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20000"/>
              </a:lnSpc>
              <a:spcBef>
                <a:spcPts val="0"/>
              </a:spcBef>
              <a:spcAft>
                <a:spcPts val="800"/>
              </a:spcAft>
            </a:pPr>
            <a:r>
              <a:rPr lang="en-US" sz="1400" dirty="0">
                <a:effectLst/>
                <a:latin typeface="Times New Roman" panose="02020603050405020304" pitchFamily="18" charset="0"/>
                <a:ea typeface="Calibri" panose="020F0502020204030204" pitchFamily="34" charset="0"/>
              </a:rPr>
              <a:t>Other parts of the code to develop the pretty front end were taken from</a:t>
            </a: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https://www.w3schools.com/howto/howto_css_checkout_form.asp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https://github.com/priyesh18/book-store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1">
              <a:lnSpc>
                <a:spcPct val="120000"/>
              </a:lnSpc>
              <a:spcBef>
                <a:spcPts val="0"/>
              </a:spcBef>
              <a:spcAft>
                <a:spcPts val="800"/>
              </a:spcAft>
            </a:pP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https://www.allphptricks.com/simple-shopping-cart-using-php-and-mysql/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lvl="1" indent="0">
              <a:lnSpc>
                <a:spcPct val="200000"/>
              </a:lnSpc>
              <a:spcBef>
                <a:spcPts val="0"/>
              </a:spcBef>
              <a:spcAft>
                <a:spcPts val="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spcBef>
                <a:spcPts val="0"/>
              </a:spcBef>
              <a:spcAft>
                <a:spcPts val="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2481321"/>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Cart page code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rPr>
              <a:t>Now let us take a look at the code in </a:t>
            </a:r>
            <a:r>
              <a:rPr lang="en-US" sz="1800" dirty="0" err="1">
                <a:effectLst/>
                <a:latin typeface="Times New Roman" panose="02020603050405020304" pitchFamily="18" charset="0"/>
                <a:ea typeface="Calibri" panose="020F0502020204030204" pitchFamily="34" charset="0"/>
              </a:rPr>
              <a:t>cart.php</a:t>
            </a:r>
            <a:r>
              <a:rPr lang="en-US" sz="1800" dirty="0">
                <a:effectLst/>
                <a:latin typeface="Times New Roman" panose="02020603050405020304" pitchFamily="18" charset="0"/>
                <a:ea typeface="Calibri" panose="020F0502020204030204" pitchFamily="34" charset="0"/>
              </a:rPr>
              <a:t> that makes up this page and the actions that are involved in it. </a:t>
            </a:r>
          </a:p>
          <a:p>
            <a:r>
              <a:rPr lang="en-US" sz="1800" dirty="0">
                <a:effectLst/>
                <a:latin typeface="Times New Roman" panose="02020603050405020304" pitchFamily="18" charset="0"/>
                <a:ea typeface="Calibri" panose="020F0502020204030204" pitchFamily="34" charset="0"/>
              </a:rPr>
              <a:t>At the top of the code, it makes sure that a user has been logged in before they are able to access this page and it uses the </a:t>
            </a:r>
            <a:r>
              <a:rPr lang="en-US" sz="1800" dirty="0" err="1">
                <a:effectLst/>
                <a:latin typeface="Times New Roman" panose="02020603050405020304" pitchFamily="18" charset="0"/>
                <a:ea typeface="Calibri" panose="020F0502020204030204" pitchFamily="34" charset="0"/>
              </a:rPr>
              <a:t>functions.php</a:t>
            </a:r>
            <a:r>
              <a:rPr lang="en-US" sz="1800" dirty="0">
                <a:effectLst/>
                <a:latin typeface="Times New Roman" panose="02020603050405020304" pitchFamily="18" charset="0"/>
                <a:ea typeface="Calibri" panose="020F0502020204030204" pitchFamily="34" charset="0"/>
              </a:rPr>
              <a:t> page plus the </a:t>
            </a:r>
            <a:r>
              <a:rPr lang="en-US" sz="1800" dirty="0" err="1">
                <a:effectLst/>
                <a:latin typeface="Times New Roman" panose="02020603050405020304" pitchFamily="18" charset="0"/>
                <a:ea typeface="Calibri" panose="020F0502020204030204" pitchFamily="34" charset="0"/>
              </a:rPr>
              <a:t>config.php</a:t>
            </a:r>
            <a:r>
              <a:rPr lang="en-US" sz="1800" dirty="0">
                <a:effectLst/>
                <a:latin typeface="Times New Roman" panose="02020603050405020304" pitchFamily="18" charset="0"/>
                <a:ea typeface="Calibri" panose="020F0502020204030204" pitchFamily="34" charset="0"/>
              </a:rPr>
              <a:t> pages (See image 79).</a:t>
            </a:r>
            <a:endParaRPr lang="en-US" dirty="0"/>
          </a:p>
        </p:txBody>
      </p:sp>
      <p:pic>
        <p:nvPicPr>
          <p:cNvPr id="6" name="Content Placeholder 5">
            <a:extLst>
              <a:ext uri="{FF2B5EF4-FFF2-40B4-BE49-F238E27FC236}">
                <a16:creationId xmlns:a16="http://schemas.microsoft.com/office/drawing/2014/main" id="{1CB7106B-4F11-478A-B4E3-E2CC30E47796}"/>
              </a:ext>
            </a:extLst>
          </p:cNvPr>
          <p:cNvPicPr>
            <a:picLocks noGrp="1" noChangeAspect="1"/>
          </p:cNvPicPr>
          <p:nvPr>
            <p:ph sz="half" idx="2"/>
          </p:nvPr>
        </p:nvPicPr>
        <p:blipFill>
          <a:blip r:embed="rId2"/>
          <a:stretch>
            <a:fillRect/>
          </a:stretch>
        </p:blipFill>
        <p:spPr>
          <a:xfrm>
            <a:off x="6556375" y="2246463"/>
            <a:ext cx="4754563" cy="2818602"/>
          </a:xfrm>
          <a:prstGeom prst="rect">
            <a:avLst/>
          </a:prstGeom>
        </p:spPr>
      </p:pic>
      <p:pic>
        <p:nvPicPr>
          <p:cNvPr id="7" name="Picture 6">
            <a:extLst>
              <a:ext uri="{FF2B5EF4-FFF2-40B4-BE49-F238E27FC236}">
                <a16:creationId xmlns:a16="http://schemas.microsoft.com/office/drawing/2014/main" id="{87B57193-1856-4942-B548-86F42452A296}"/>
              </a:ext>
            </a:extLst>
          </p:cNvPr>
          <p:cNvPicPr>
            <a:picLocks noChangeAspect="1"/>
          </p:cNvPicPr>
          <p:nvPr/>
        </p:nvPicPr>
        <p:blipFill>
          <a:blip r:embed="rId3"/>
          <a:stretch>
            <a:fillRect/>
          </a:stretch>
        </p:blipFill>
        <p:spPr>
          <a:xfrm>
            <a:off x="6199599" y="5375697"/>
            <a:ext cx="5468113" cy="285790"/>
          </a:xfrm>
          <a:prstGeom prst="rect">
            <a:avLst/>
          </a:prstGeom>
        </p:spPr>
      </p:pic>
    </p:spTree>
    <p:extLst>
      <p:ext uri="{BB962C8B-B14F-4D97-AF65-F5344CB8AC3E}">
        <p14:creationId xmlns:p14="http://schemas.microsoft.com/office/powerpoint/2010/main" val="30386807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Cart page code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rPr>
              <a:t>This page has the same navigation bar as the main page with the cart tab being highlighted in blue. </a:t>
            </a:r>
          </a:p>
          <a:p>
            <a:r>
              <a:rPr lang="en-US" sz="1800" dirty="0">
                <a:effectLst/>
                <a:latin typeface="Times New Roman" panose="02020603050405020304" pitchFamily="18" charset="0"/>
                <a:ea typeface="Calibri" panose="020F0502020204030204" pitchFamily="34" charset="0"/>
              </a:rPr>
              <a:t>The next section of the code will display the table with the function </a:t>
            </a:r>
            <a:r>
              <a:rPr lang="en-US" sz="1800" dirty="0" err="1">
                <a:effectLst/>
                <a:latin typeface="Times New Roman" panose="02020603050405020304" pitchFamily="18" charset="0"/>
                <a:ea typeface="Calibri" panose="020F0502020204030204" pitchFamily="34" charset="0"/>
              </a:rPr>
              <a:t>mycart</a:t>
            </a:r>
            <a:r>
              <a:rPr lang="en-US" sz="1800" dirty="0">
                <a:effectLst/>
                <a:latin typeface="Times New Roman" panose="02020603050405020304" pitchFamily="18" charset="0"/>
                <a:ea typeface="Calibri" panose="020F0502020204030204" pitchFamily="34" charset="0"/>
              </a:rPr>
              <a:t>() being used to get the information that was saved to the cart (See image 80).</a:t>
            </a:r>
            <a:endParaRPr lang="en-US" dirty="0"/>
          </a:p>
        </p:txBody>
      </p:sp>
      <p:pic>
        <p:nvPicPr>
          <p:cNvPr id="8" name="Content Placeholder 7">
            <a:extLst>
              <a:ext uri="{FF2B5EF4-FFF2-40B4-BE49-F238E27FC236}">
                <a16:creationId xmlns:a16="http://schemas.microsoft.com/office/drawing/2014/main" id="{278FD064-5599-4DE4-B854-503C0479BB82}"/>
              </a:ext>
            </a:extLst>
          </p:cNvPr>
          <p:cNvPicPr>
            <a:picLocks noGrp="1" noChangeAspect="1"/>
          </p:cNvPicPr>
          <p:nvPr>
            <p:ph sz="half" idx="2"/>
          </p:nvPr>
        </p:nvPicPr>
        <p:blipFill>
          <a:blip r:embed="rId2"/>
          <a:stretch>
            <a:fillRect/>
          </a:stretch>
        </p:blipFill>
        <p:spPr>
          <a:xfrm>
            <a:off x="6716713" y="2534782"/>
            <a:ext cx="4754562" cy="1940836"/>
          </a:xfrm>
          <a:prstGeom prst="rect">
            <a:avLst/>
          </a:prstGeom>
        </p:spPr>
      </p:pic>
      <p:pic>
        <p:nvPicPr>
          <p:cNvPr id="9" name="Picture 8">
            <a:extLst>
              <a:ext uri="{FF2B5EF4-FFF2-40B4-BE49-F238E27FC236}">
                <a16:creationId xmlns:a16="http://schemas.microsoft.com/office/drawing/2014/main" id="{AC165855-EE53-4ADE-B07E-9B675216DE4A}"/>
              </a:ext>
            </a:extLst>
          </p:cNvPr>
          <p:cNvPicPr>
            <a:picLocks noChangeAspect="1"/>
          </p:cNvPicPr>
          <p:nvPr/>
        </p:nvPicPr>
        <p:blipFill>
          <a:blip r:embed="rId3"/>
          <a:stretch>
            <a:fillRect/>
          </a:stretch>
        </p:blipFill>
        <p:spPr>
          <a:xfrm>
            <a:off x="6445674" y="4703042"/>
            <a:ext cx="5296639" cy="514422"/>
          </a:xfrm>
          <a:prstGeom prst="rect">
            <a:avLst/>
          </a:prstGeom>
        </p:spPr>
      </p:pic>
    </p:spTree>
    <p:extLst>
      <p:ext uri="{BB962C8B-B14F-4D97-AF65-F5344CB8AC3E}">
        <p14:creationId xmlns:p14="http://schemas.microsoft.com/office/powerpoint/2010/main" val="1884258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Cart page code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449687" y="2011680"/>
            <a:ext cx="5510537" cy="4206240"/>
          </a:xfrm>
        </p:spPr>
        <p:txBody>
          <a:bodyPr/>
          <a:lstStyle/>
          <a:p>
            <a:r>
              <a:rPr lang="en-US" sz="1800" dirty="0">
                <a:effectLst/>
                <a:latin typeface="Times New Roman" panose="02020603050405020304" pitchFamily="18" charset="0"/>
                <a:ea typeface="Calibri" panose="020F0502020204030204" pitchFamily="34" charset="0"/>
              </a:rPr>
              <a:t>Lastly, on the </a:t>
            </a:r>
            <a:r>
              <a:rPr lang="en-US" sz="1800" dirty="0" err="1">
                <a:effectLst/>
                <a:latin typeface="Times New Roman" panose="02020603050405020304" pitchFamily="18" charset="0"/>
                <a:ea typeface="Calibri" panose="020F0502020204030204" pitchFamily="34" charset="0"/>
              </a:rPr>
              <a:t>cart.php</a:t>
            </a:r>
            <a:r>
              <a:rPr lang="en-US" sz="1800" dirty="0">
                <a:effectLst/>
                <a:latin typeface="Times New Roman" panose="02020603050405020304" pitchFamily="18" charset="0"/>
                <a:ea typeface="Calibri" panose="020F0502020204030204" pitchFamily="34" charset="0"/>
              </a:rPr>
              <a:t> file after the user presses the update cart button it will see if the user has checked any of the check boxes. </a:t>
            </a:r>
          </a:p>
          <a:p>
            <a:r>
              <a:rPr lang="en-US" sz="1800" dirty="0">
                <a:effectLst/>
                <a:latin typeface="Times New Roman" panose="02020603050405020304" pitchFamily="18" charset="0"/>
                <a:ea typeface="Calibri" panose="020F0502020204030204" pitchFamily="34" charset="0"/>
              </a:rPr>
              <a:t>If they are checked then the books checked will be deleted based on the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to remove and the customers id. </a:t>
            </a:r>
          </a:p>
          <a:p>
            <a:r>
              <a:rPr lang="en-US" sz="1800" dirty="0">
                <a:effectLst/>
                <a:latin typeface="Times New Roman" panose="02020603050405020304" pitchFamily="18" charset="0"/>
                <a:ea typeface="Calibri" panose="020F0502020204030204" pitchFamily="34" charset="0"/>
              </a:rPr>
              <a:t>The variable $</a:t>
            </a:r>
            <a:r>
              <a:rPr lang="en-US" sz="1800" dirty="0" err="1">
                <a:effectLst/>
                <a:latin typeface="Times New Roman" panose="02020603050405020304" pitchFamily="18" charset="0"/>
                <a:ea typeface="Calibri" panose="020F0502020204030204" pitchFamily="34" charset="0"/>
              </a:rPr>
              <a:t>run_delete</a:t>
            </a:r>
            <a:r>
              <a:rPr lang="en-US" sz="1800" dirty="0">
                <a:effectLst/>
                <a:latin typeface="Times New Roman" panose="02020603050405020304" pitchFamily="18" charset="0"/>
                <a:ea typeface="Calibri" panose="020F0502020204030204" pitchFamily="34" charset="0"/>
              </a:rPr>
              <a:t> will involve connecting to the database to run the query that was assigned to $</a:t>
            </a:r>
            <a:r>
              <a:rPr lang="en-US" sz="1800" dirty="0" err="1">
                <a:effectLst/>
                <a:latin typeface="Times New Roman" panose="02020603050405020304" pitchFamily="18" charset="0"/>
                <a:ea typeface="Calibri" panose="020F0502020204030204" pitchFamily="34" charset="0"/>
              </a:rPr>
              <a:t>delete_books</a:t>
            </a:r>
            <a:r>
              <a:rPr lang="en-US" sz="1800" dirty="0">
                <a:effectLst/>
                <a:latin typeface="Times New Roman" panose="02020603050405020304" pitchFamily="18" charset="0"/>
                <a:ea typeface="Calibri" panose="020F0502020204030204" pitchFamily="34" charset="0"/>
              </a:rPr>
              <a:t>. </a:t>
            </a:r>
          </a:p>
          <a:p>
            <a:r>
              <a:rPr lang="en-US" sz="1800" dirty="0">
                <a:effectLst/>
                <a:latin typeface="Times New Roman" panose="02020603050405020304" pitchFamily="18" charset="0"/>
                <a:ea typeface="Calibri" panose="020F0502020204030204" pitchFamily="34" charset="0"/>
              </a:rPr>
              <a:t>If the query is run, then the user will be redirected back to the </a:t>
            </a:r>
            <a:r>
              <a:rPr lang="en-US" sz="1800" dirty="0" err="1">
                <a:effectLst/>
                <a:latin typeface="Times New Roman" panose="02020603050405020304" pitchFamily="18" charset="0"/>
                <a:ea typeface="Calibri" panose="020F0502020204030204" pitchFamily="34" charset="0"/>
              </a:rPr>
              <a:t>cart.php</a:t>
            </a:r>
            <a:r>
              <a:rPr lang="en-US" sz="1800" dirty="0">
                <a:effectLst/>
                <a:latin typeface="Times New Roman" panose="02020603050405020304" pitchFamily="18" charset="0"/>
                <a:ea typeface="Calibri" panose="020F0502020204030204" pitchFamily="34" charset="0"/>
              </a:rPr>
              <a:t> page (See image 81). </a:t>
            </a:r>
          </a:p>
          <a:p>
            <a:r>
              <a:rPr lang="en-US" sz="1800" dirty="0">
                <a:effectLst/>
                <a:latin typeface="Times New Roman" panose="02020603050405020304" pitchFamily="18" charset="0"/>
                <a:ea typeface="Calibri" panose="020F0502020204030204" pitchFamily="34" charset="0"/>
              </a:rPr>
              <a:t>Finally, the checkout button will redirect the users to the </a:t>
            </a:r>
            <a:r>
              <a:rPr lang="en-US" sz="1800" dirty="0" err="1">
                <a:effectLst/>
                <a:latin typeface="Times New Roman" panose="02020603050405020304" pitchFamily="18" charset="0"/>
                <a:ea typeface="Calibri" panose="020F0502020204030204" pitchFamily="34" charset="0"/>
              </a:rPr>
              <a:t>checkout.php</a:t>
            </a:r>
            <a:r>
              <a:rPr lang="en-US" sz="1800" dirty="0">
                <a:effectLst/>
                <a:latin typeface="Times New Roman" panose="02020603050405020304" pitchFamily="18" charset="0"/>
                <a:ea typeface="Calibri" panose="020F0502020204030204" pitchFamily="34" charset="0"/>
              </a:rPr>
              <a:t> page (See image 81).</a:t>
            </a:r>
            <a:endParaRPr lang="en-US" dirty="0"/>
          </a:p>
        </p:txBody>
      </p:sp>
      <p:pic>
        <p:nvPicPr>
          <p:cNvPr id="6" name="Content Placeholder 5">
            <a:extLst>
              <a:ext uri="{FF2B5EF4-FFF2-40B4-BE49-F238E27FC236}">
                <a16:creationId xmlns:a16="http://schemas.microsoft.com/office/drawing/2014/main" id="{C8A27B9E-5D45-4D1E-B28D-BD9D0976A4C4}"/>
              </a:ext>
            </a:extLst>
          </p:cNvPr>
          <p:cNvPicPr>
            <a:picLocks noGrp="1" noChangeAspect="1"/>
          </p:cNvPicPr>
          <p:nvPr>
            <p:ph sz="half" idx="2"/>
          </p:nvPr>
        </p:nvPicPr>
        <p:blipFill>
          <a:blip r:embed="rId2"/>
          <a:stretch>
            <a:fillRect/>
          </a:stretch>
        </p:blipFill>
        <p:spPr>
          <a:xfrm>
            <a:off x="6726238" y="2183070"/>
            <a:ext cx="4754562" cy="2881995"/>
          </a:xfrm>
          <a:prstGeom prst="rect">
            <a:avLst/>
          </a:prstGeom>
        </p:spPr>
      </p:pic>
      <p:pic>
        <p:nvPicPr>
          <p:cNvPr id="7" name="Picture 6">
            <a:extLst>
              <a:ext uri="{FF2B5EF4-FFF2-40B4-BE49-F238E27FC236}">
                <a16:creationId xmlns:a16="http://schemas.microsoft.com/office/drawing/2014/main" id="{8118C343-96D9-48A9-9282-1F731A84860F}"/>
              </a:ext>
            </a:extLst>
          </p:cNvPr>
          <p:cNvPicPr>
            <a:picLocks noChangeAspect="1"/>
          </p:cNvPicPr>
          <p:nvPr/>
        </p:nvPicPr>
        <p:blipFill>
          <a:blip r:embed="rId3"/>
          <a:stretch>
            <a:fillRect/>
          </a:stretch>
        </p:blipFill>
        <p:spPr>
          <a:xfrm>
            <a:off x="6531410" y="5226567"/>
            <a:ext cx="5144218" cy="457264"/>
          </a:xfrm>
          <a:prstGeom prst="rect">
            <a:avLst/>
          </a:prstGeom>
        </p:spPr>
      </p:pic>
    </p:spTree>
    <p:extLst>
      <p:ext uri="{BB962C8B-B14F-4D97-AF65-F5344CB8AC3E}">
        <p14:creationId xmlns:p14="http://schemas.microsoft.com/office/powerpoint/2010/main" val="2698944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Cart page code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449687" y="2011680"/>
            <a:ext cx="5510537" cy="4206240"/>
          </a:xfrm>
        </p:spPr>
        <p:txBody>
          <a:bodyPr/>
          <a:lstStyle/>
          <a:p>
            <a:r>
              <a:rPr lang="en-US" sz="1800" dirty="0">
                <a:effectLst/>
                <a:latin typeface="Times New Roman" panose="02020603050405020304" pitchFamily="18" charset="0"/>
                <a:ea typeface="Calibri" panose="020F0502020204030204" pitchFamily="34" charset="0"/>
              </a:rPr>
              <a:t>Lets take a look at the one function that was used in this section of code, the </a:t>
            </a:r>
            <a:r>
              <a:rPr lang="en-US" sz="1800" dirty="0" err="1">
                <a:effectLst/>
                <a:latin typeface="Times New Roman" panose="02020603050405020304" pitchFamily="18" charset="0"/>
                <a:ea typeface="Calibri" panose="020F0502020204030204" pitchFamily="34" charset="0"/>
              </a:rPr>
              <a:t>mycart</a:t>
            </a:r>
            <a:r>
              <a:rPr lang="en-US" sz="1800" dirty="0">
                <a:effectLst/>
                <a:latin typeface="Times New Roman" panose="02020603050405020304" pitchFamily="18" charset="0"/>
                <a:ea typeface="Calibri" panose="020F0502020204030204" pitchFamily="34" charset="0"/>
              </a:rPr>
              <a:t>() function. </a:t>
            </a:r>
          </a:p>
          <a:p>
            <a:r>
              <a:rPr lang="en-US" sz="1800" dirty="0">
                <a:effectLst/>
                <a:latin typeface="Times New Roman" panose="02020603050405020304" pitchFamily="18" charset="0"/>
                <a:ea typeface="Calibri" panose="020F0502020204030204" pitchFamily="34" charset="0"/>
              </a:rPr>
              <a:t>This function is used to display items in the cart on the cart page (See image 82). </a:t>
            </a:r>
          </a:p>
          <a:p>
            <a:r>
              <a:rPr lang="en-US" sz="1800" dirty="0">
                <a:effectLst/>
                <a:latin typeface="Times New Roman" panose="02020603050405020304" pitchFamily="18" charset="0"/>
                <a:ea typeface="Calibri" panose="020F0502020204030204" pitchFamily="34" charset="0"/>
              </a:rPr>
              <a:t>Like every other function it uses the global variable $con to connect to the database. </a:t>
            </a:r>
          </a:p>
          <a:p>
            <a:r>
              <a:rPr lang="en-US" sz="1800" dirty="0">
                <a:effectLst/>
                <a:latin typeface="Times New Roman" panose="02020603050405020304" pitchFamily="18" charset="0"/>
                <a:ea typeface="Calibri" panose="020F0502020204030204" pitchFamily="34" charset="0"/>
              </a:rPr>
              <a:t>We declare the variable $id to be assigned to the </a:t>
            </a:r>
            <a:r>
              <a:rPr lang="en-US" sz="1800" dirty="0" err="1">
                <a:effectLst/>
                <a:latin typeface="Times New Roman" panose="02020603050405020304" pitchFamily="18" charset="0"/>
                <a:ea typeface="Calibri" panose="020F0502020204030204" pitchFamily="34" charset="0"/>
              </a:rPr>
              <a:t>cust_id</a:t>
            </a:r>
            <a:r>
              <a:rPr lang="en-US" sz="1800" dirty="0">
                <a:effectLst/>
                <a:latin typeface="Times New Roman" panose="02020603050405020304" pitchFamily="18" charset="0"/>
                <a:ea typeface="Calibri" panose="020F0502020204030204" pitchFamily="34" charset="0"/>
              </a:rPr>
              <a:t> that we established after the user logged into the website. </a:t>
            </a:r>
          </a:p>
          <a:p>
            <a:r>
              <a:rPr lang="en-US" sz="1800" dirty="0">
                <a:effectLst/>
                <a:latin typeface="Times New Roman" panose="02020603050405020304" pitchFamily="18" charset="0"/>
                <a:ea typeface="Calibri" panose="020F0502020204030204" pitchFamily="34" charset="0"/>
              </a:rPr>
              <a:t>The other variables declared are $count, which is equal to one, and $</a:t>
            </a:r>
            <a:r>
              <a:rPr lang="en-US" sz="1800" dirty="0" err="1">
                <a:effectLst/>
                <a:latin typeface="Times New Roman" panose="02020603050405020304" pitchFamily="18" charset="0"/>
                <a:ea typeface="Calibri" panose="020F0502020204030204" pitchFamily="34" charset="0"/>
              </a:rPr>
              <a:t>total_price</a:t>
            </a:r>
            <a:r>
              <a:rPr lang="en-US" sz="1800" dirty="0">
                <a:effectLst/>
                <a:latin typeface="Times New Roman" panose="02020603050405020304" pitchFamily="18" charset="0"/>
                <a:ea typeface="Calibri" panose="020F0502020204030204" pitchFamily="34" charset="0"/>
              </a:rPr>
              <a:t>, which is equal to 0.</a:t>
            </a:r>
            <a:endParaRPr lang="en-US" dirty="0"/>
          </a:p>
        </p:txBody>
      </p:sp>
      <p:sp>
        <p:nvSpPr>
          <p:cNvPr id="5" name="Content Placeholder 4">
            <a:extLst>
              <a:ext uri="{FF2B5EF4-FFF2-40B4-BE49-F238E27FC236}">
                <a16:creationId xmlns:a16="http://schemas.microsoft.com/office/drawing/2014/main" id="{B9D7D078-5507-4FA9-8BC9-096BB9F3DD6C}"/>
              </a:ext>
            </a:extLst>
          </p:cNvPr>
          <p:cNvSpPr>
            <a:spLocks noGrp="1"/>
          </p:cNvSpPr>
          <p:nvPr>
            <p:ph sz="half" idx="2"/>
          </p:nvPr>
        </p:nvSpPr>
        <p:spPr/>
        <p:txBody>
          <a:bodyPr/>
          <a:lstStyle/>
          <a:p>
            <a:r>
              <a:rPr lang="en-US" sz="1800" dirty="0">
                <a:effectLst/>
                <a:latin typeface="Times New Roman" panose="02020603050405020304" pitchFamily="18" charset="0"/>
                <a:ea typeface="Calibri" panose="020F0502020204030204" pitchFamily="34" charset="0"/>
              </a:rPr>
              <a:t>Next it assigns the variable $</a:t>
            </a:r>
            <a:r>
              <a:rPr lang="en-US" sz="1800" dirty="0" err="1">
                <a:effectLst/>
                <a:latin typeface="Times New Roman" panose="02020603050405020304" pitchFamily="18" charset="0"/>
                <a:ea typeface="Calibri" panose="020F0502020204030204" pitchFamily="34" charset="0"/>
              </a:rPr>
              <a:t>get_cart</a:t>
            </a:r>
            <a:r>
              <a:rPr lang="en-US" sz="1800" dirty="0">
                <a:effectLst/>
                <a:latin typeface="Times New Roman" panose="02020603050405020304" pitchFamily="18" charset="0"/>
                <a:ea typeface="Calibri" panose="020F0502020204030204" pitchFamily="34" charset="0"/>
              </a:rPr>
              <a:t> to the SELECT statement that joins the books table and the cart table. </a:t>
            </a:r>
          </a:p>
          <a:p>
            <a:r>
              <a:rPr lang="en-US" sz="1800" dirty="0">
                <a:effectLst/>
                <a:latin typeface="Times New Roman" panose="02020603050405020304" pitchFamily="18" charset="0"/>
                <a:ea typeface="Calibri" panose="020F0502020204030204" pitchFamily="34" charset="0"/>
              </a:rPr>
              <a:t>It selects </a:t>
            </a:r>
            <a:r>
              <a:rPr lang="en-US" sz="1800" dirty="0" err="1">
                <a:effectLst/>
                <a:latin typeface="Times New Roman" panose="02020603050405020304" pitchFamily="18" charset="0"/>
                <a:ea typeface="Calibri" panose="020F0502020204030204" pitchFamily="34" charset="0"/>
              </a:rPr>
              <a:t>cust_id</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from the cart table than selects </a:t>
            </a:r>
            <a:r>
              <a:rPr lang="en-US" sz="1800" dirty="0" err="1">
                <a:effectLst/>
                <a:latin typeface="Times New Roman" panose="02020603050405020304" pitchFamily="18" charset="0"/>
                <a:ea typeface="Calibri" panose="020F0502020204030204" pitchFamily="34" charset="0"/>
              </a:rPr>
              <a:t>book_id</a:t>
            </a:r>
            <a:r>
              <a:rPr lang="en-US" sz="1800" dirty="0">
                <a:effectLst/>
                <a:latin typeface="Times New Roman" panose="02020603050405020304" pitchFamily="18" charset="0"/>
                <a:ea typeface="Calibri" panose="020F0502020204030204" pitchFamily="34" charset="0"/>
              </a:rPr>
              <a:t>, title, image, and price from the books table. </a:t>
            </a:r>
          </a:p>
          <a:p>
            <a:r>
              <a:rPr lang="en-US" sz="1800" dirty="0">
                <a:effectLst/>
                <a:latin typeface="Times New Roman" panose="02020603050405020304" pitchFamily="18" charset="0"/>
                <a:ea typeface="Calibri" panose="020F0502020204030204" pitchFamily="34" charset="0"/>
              </a:rPr>
              <a:t>It left joins on the </a:t>
            </a:r>
            <a:r>
              <a:rPr lang="en-US" sz="1800" dirty="0" err="1">
                <a:effectLst/>
                <a:latin typeface="Times New Roman" panose="02020603050405020304" pitchFamily="18" charset="0"/>
                <a:ea typeface="Calibri" panose="020F0502020204030204" pitchFamily="34" charset="0"/>
              </a:rPr>
              <a:t>book_id</a:t>
            </a:r>
            <a:r>
              <a:rPr lang="en-US" sz="1800" dirty="0">
                <a:effectLst/>
                <a:latin typeface="Times New Roman" panose="02020603050405020304" pitchFamily="18" charset="0"/>
                <a:ea typeface="Calibri" panose="020F0502020204030204" pitchFamily="34" charset="0"/>
              </a:rPr>
              <a:t> from the books table and the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from the carts table</a:t>
            </a:r>
            <a:endParaRPr lang="en-US" dirty="0"/>
          </a:p>
        </p:txBody>
      </p:sp>
    </p:spTree>
    <p:extLst>
      <p:ext uri="{BB962C8B-B14F-4D97-AF65-F5344CB8AC3E}">
        <p14:creationId xmlns:p14="http://schemas.microsoft.com/office/powerpoint/2010/main" val="1378918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Cart page code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449687" y="2011680"/>
            <a:ext cx="5510537" cy="4206240"/>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Then it selects where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cust_id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 equal to an unknown variable we get from the user.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then performs an if statement declaring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cart_items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that prepares for connection to the database to execute the SELECT statement.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unknown variable is bound to make sure that only one variable is gotten from the input to be used for the $id variable that was declared.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statement is then executed, and the results are bound to their corresponding variables.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Content Placeholder 4">
            <a:extLst>
              <a:ext uri="{FF2B5EF4-FFF2-40B4-BE49-F238E27FC236}">
                <a16:creationId xmlns:a16="http://schemas.microsoft.com/office/drawing/2014/main" id="{B9D7D078-5507-4FA9-8BC9-096BB9F3DD6C}"/>
              </a:ext>
            </a:extLst>
          </p:cNvPr>
          <p:cNvSpPr>
            <a:spLocks noGrp="1"/>
          </p:cNvSpPr>
          <p:nvPr>
            <p:ph sz="half" idx="2"/>
          </p:nvPr>
        </p:nvSpPr>
        <p:spPr/>
        <p:txBody>
          <a:bodyPr/>
          <a:lstStyle/>
          <a:p>
            <a:r>
              <a:rPr lang="en-US" sz="1800" dirty="0">
                <a:effectLst/>
                <a:latin typeface="Times New Roman" panose="02020603050405020304" pitchFamily="18" charset="0"/>
                <a:ea typeface="Calibri" panose="020F0502020204030204" pitchFamily="34" charset="0"/>
              </a:rPr>
              <a:t>A while statement is used to fetch the information from the $</a:t>
            </a:r>
            <a:r>
              <a:rPr lang="en-US" sz="1800" dirty="0" err="1">
                <a:effectLst/>
                <a:latin typeface="Times New Roman" panose="02020603050405020304" pitchFamily="18" charset="0"/>
                <a:ea typeface="Calibri" panose="020F0502020204030204" pitchFamily="34" charset="0"/>
              </a:rPr>
              <a:t>cart_items</a:t>
            </a:r>
            <a:r>
              <a:rPr lang="en-US" sz="1800" dirty="0">
                <a:effectLst/>
                <a:latin typeface="Times New Roman" panose="02020603050405020304" pitchFamily="18" charset="0"/>
                <a:ea typeface="Calibri" panose="020F0502020204030204" pitchFamily="34" charset="0"/>
              </a:rPr>
              <a:t> variable. </a:t>
            </a:r>
          </a:p>
          <a:p>
            <a:r>
              <a:rPr lang="en-US" sz="1800" dirty="0">
                <a:effectLst/>
                <a:latin typeface="Times New Roman" panose="02020603050405020304" pitchFamily="18" charset="0"/>
                <a:ea typeface="Calibri" panose="020F0502020204030204" pitchFamily="34" charset="0"/>
              </a:rPr>
              <a:t>A variable $</a:t>
            </a:r>
            <a:r>
              <a:rPr lang="en-US" sz="1800" dirty="0" err="1">
                <a:effectLst/>
                <a:latin typeface="Times New Roman" panose="02020603050405020304" pitchFamily="18" charset="0"/>
                <a:ea typeface="Calibri" panose="020F0502020204030204" pitchFamily="34" charset="0"/>
              </a:rPr>
              <a:t>single_price</a:t>
            </a:r>
            <a:r>
              <a:rPr lang="en-US" sz="1800" dirty="0">
                <a:effectLst/>
                <a:latin typeface="Times New Roman" panose="02020603050405020304" pitchFamily="18" charset="0"/>
                <a:ea typeface="Calibri" panose="020F0502020204030204" pitchFamily="34" charset="0"/>
              </a:rPr>
              <a:t> is declared which is equal to the price of the book that we got from the database. </a:t>
            </a:r>
          </a:p>
          <a:p>
            <a:r>
              <a:rPr lang="en-US" sz="1800" dirty="0">
                <a:effectLst/>
                <a:latin typeface="Times New Roman" panose="02020603050405020304" pitchFamily="18" charset="0"/>
                <a:ea typeface="Calibri" panose="020F0502020204030204" pitchFamily="34" charset="0"/>
              </a:rPr>
              <a:t>The $</a:t>
            </a:r>
            <a:r>
              <a:rPr lang="en-US" sz="1800" dirty="0" err="1">
                <a:effectLst/>
                <a:latin typeface="Times New Roman" panose="02020603050405020304" pitchFamily="18" charset="0"/>
                <a:ea typeface="Calibri" panose="020F0502020204030204" pitchFamily="34" charset="0"/>
              </a:rPr>
              <a:t>total_price</a:t>
            </a:r>
            <a:r>
              <a:rPr lang="en-US" sz="1800" dirty="0">
                <a:effectLst/>
                <a:latin typeface="Times New Roman" panose="02020603050405020304" pitchFamily="18" charset="0"/>
                <a:ea typeface="Calibri" panose="020F0502020204030204" pitchFamily="34" charset="0"/>
              </a:rPr>
              <a:t> variable is declared that equals the total plus the single price of a book. </a:t>
            </a:r>
          </a:p>
          <a:p>
            <a:r>
              <a:rPr lang="en-US" sz="1800" dirty="0">
                <a:effectLst/>
                <a:latin typeface="Times New Roman" panose="02020603050405020304" pitchFamily="18" charset="0"/>
                <a:ea typeface="Calibri" panose="020F0502020204030204" pitchFamily="34" charset="0"/>
              </a:rPr>
              <a:t>The $</a:t>
            </a:r>
            <a:r>
              <a:rPr lang="en-US" sz="1800" dirty="0" err="1">
                <a:effectLst/>
                <a:latin typeface="Times New Roman" panose="02020603050405020304" pitchFamily="18" charset="0"/>
                <a:ea typeface="Calibri" panose="020F0502020204030204" pitchFamily="34" charset="0"/>
              </a:rPr>
              <a:t>bk_title</a:t>
            </a:r>
            <a:r>
              <a:rPr lang="en-US" sz="1800" dirty="0">
                <a:effectLst/>
                <a:latin typeface="Times New Roman" panose="02020603050405020304" pitchFamily="18" charset="0"/>
                <a:ea typeface="Calibri" panose="020F0502020204030204" pitchFamily="34" charset="0"/>
              </a:rPr>
              <a:t> variable is equal to the title of the book that we got from the database and the $</a:t>
            </a:r>
            <a:r>
              <a:rPr lang="en-US" sz="1800" dirty="0" err="1">
                <a:effectLst/>
                <a:latin typeface="Times New Roman" panose="02020603050405020304" pitchFamily="18" charset="0"/>
                <a:ea typeface="Calibri" panose="020F0502020204030204" pitchFamily="34" charset="0"/>
              </a:rPr>
              <a:t>bookid</a:t>
            </a:r>
            <a:r>
              <a:rPr lang="en-US" sz="1800" dirty="0">
                <a:effectLst/>
                <a:latin typeface="Times New Roman" panose="02020603050405020304" pitchFamily="18" charset="0"/>
                <a:ea typeface="Calibri" panose="020F0502020204030204" pitchFamily="34" charset="0"/>
              </a:rPr>
              <a:t> is equal to the $</a:t>
            </a:r>
            <a:r>
              <a:rPr lang="en-US" sz="1800" dirty="0" err="1">
                <a:effectLst/>
                <a:latin typeface="Times New Roman" panose="02020603050405020304" pitchFamily="18" charset="0"/>
                <a:ea typeface="Calibri" panose="020F0502020204030204" pitchFamily="34" charset="0"/>
              </a:rPr>
              <a:t>book_id</a:t>
            </a:r>
            <a:r>
              <a:rPr lang="en-US" sz="1800" dirty="0">
                <a:effectLst/>
                <a:latin typeface="Times New Roman" panose="02020603050405020304" pitchFamily="18" charset="0"/>
                <a:ea typeface="Calibri" panose="020F0502020204030204" pitchFamily="34" charset="0"/>
              </a:rPr>
              <a:t> variable that we got from the database.</a:t>
            </a:r>
            <a:endParaRPr lang="en-US" dirty="0"/>
          </a:p>
        </p:txBody>
      </p:sp>
    </p:spTree>
    <p:extLst>
      <p:ext uri="{BB962C8B-B14F-4D97-AF65-F5344CB8AC3E}">
        <p14:creationId xmlns:p14="http://schemas.microsoft.com/office/powerpoint/2010/main" val="2168850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Cart page code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a:xfrm>
            <a:off x="449687" y="2011680"/>
            <a:ext cx="5510537" cy="4206240"/>
          </a:xfrm>
        </p:spPr>
        <p:txBody>
          <a:bodyPr/>
          <a:lstStyle/>
          <a:p>
            <a:r>
              <a:rPr lang="en-US" sz="1800" dirty="0">
                <a:effectLst/>
                <a:latin typeface="Times New Roman" panose="02020603050405020304" pitchFamily="18" charset="0"/>
                <a:ea typeface="Calibri" panose="020F0502020204030204" pitchFamily="34" charset="0"/>
              </a:rPr>
              <a:t>Next the while statement will display the count of books which we saw in the cart page, it increments when a new book is added. </a:t>
            </a:r>
          </a:p>
          <a:p>
            <a:r>
              <a:rPr lang="en-US" sz="1800" dirty="0">
                <a:effectLst/>
                <a:latin typeface="Times New Roman" panose="02020603050405020304" pitchFamily="18" charset="0"/>
                <a:ea typeface="Calibri" panose="020F0502020204030204" pitchFamily="34" charset="0"/>
              </a:rPr>
              <a:t>Then it has the checkbox that uses the $</a:t>
            </a:r>
            <a:r>
              <a:rPr lang="en-US" sz="1800" dirty="0" err="1">
                <a:effectLst/>
                <a:latin typeface="Times New Roman" panose="02020603050405020304" pitchFamily="18" charset="0"/>
                <a:ea typeface="Calibri" panose="020F0502020204030204" pitchFamily="34" charset="0"/>
              </a:rPr>
              <a:t>book_id</a:t>
            </a:r>
            <a:r>
              <a:rPr lang="en-US" sz="1800" dirty="0">
                <a:effectLst/>
                <a:latin typeface="Times New Roman" panose="02020603050405020304" pitchFamily="18" charset="0"/>
                <a:ea typeface="Calibri" panose="020F0502020204030204" pitchFamily="34" charset="0"/>
              </a:rPr>
              <a:t> variable for when the user clicks to remove. </a:t>
            </a:r>
          </a:p>
          <a:p>
            <a:r>
              <a:rPr lang="en-US" sz="1800" dirty="0">
                <a:effectLst/>
                <a:latin typeface="Times New Roman" panose="02020603050405020304" pitchFamily="18" charset="0"/>
                <a:ea typeface="Calibri" panose="020F0502020204030204" pitchFamily="34" charset="0"/>
              </a:rPr>
              <a:t>Next is the image, then the book title, the single price, and lastly it will display the total price of the books. </a:t>
            </a:r>
          </a:p>
          <a:p>
            <a:r>
              <a:rPr lang="en-US" sz="1800" dirty="0">
                <a:effectLst/>
                <a:latin typeface="Times New Roman" panose="02020603050405020304" pitchFamily="18" charset="0"/>
                <a:ea typeface="Calibri" panose="020F0502020204030204" pitchFamily="34" charset="0"/>
              </a:rPr>
              <a:t>If the if statement can not execute then errors will occur.</a:t>
            </a:r>
            <a:endParaRPr lang="en-US" dirty="0"/>
          </a:p>
        </p:txBody>
      </p:sp>
      <p:pic>
        <p:nvPicPr>
          <p:cNvPr id="4" name="Content Placeholder 3">
            <a:extLst>
              <a:ext uri="{FF2B5EF4-FFF2-40B4-BE49-F238E27FC236}">
                <a16:creationId xmlns:a16="http://schemas.microsoft.com/office/drawing/2014/main" id="{793C15C1-0941-46E2-B677-4161953361AC}"/>
              </a:ext>
            </a:extLst>
          </p:cNvPr>
          <p:cNvPicPr>
            <a:picLocks noGrp="1" noChangeAspect="1"/>
          </p:cNvPicPr>
          <p:nvPr>
            <p:ph sz="half" idx="2"/>
          </p:nvPr>
        </p:nvPicPr>
        <p:blipFill>
          <a:blip r:embed="rId2"/>
          <a:stretch>
            <a:fillRect/>
          </a:stretch>
        </p:blipFill>
        <p:spPr>
          <a:xfrm>
            <a:off x="6335713" y="2388280"/>
            <a:ext cx="4754562" cy="2862490"/>
          </a:xfrm>
          <a:prstGeom prst="rect">
            <a:avLst/>
          </a:prstGeom>
        </p:spPr>
      </p:pic>
      <p:pic>
        <p:nvPicPr>
          <p:cNvPr id="6" name="Picture 5">
            <a:extLst>
              <a:ext uri="{FF2B5EF4-FFF2-40B4-BE49-F238E27FC236}">
                <a16:creationId xmlns:a16="http://schemas.microsoft.com/office/drawing/2014/main" id="{D92E5BAC-B7ED-44FF-94A5-931AD5284795}"/>
              </a:ext>
            </a:extLst>
          </p:cNvPr>
          <p:cNvPicPr>
            <a:picLocks noChangeAspect="1"/>
          </p:cNvPicPr>
          <p:nvPr/>
        </p:nvPicPr>
        <p:blipFill>
          <a:blip r:embed="rId3"/>
          <a:stretch>
            <a:fillRect/>
          </a:stretch>
        </p:blipFill>
        <p:spPr>
          <a:xfrm>
            <a:off x="6712465" y="5493644"/>
            <a:ext cx="4001058" cy="323895"/>
          </a:xfrm>
          <a:prstGeom prst="rect">
            <a:avLst/>
          </a:prstGeom>
        </p:spPr>
      </p:pic>
    </p:spTree>
    <p:extLst>
      <p:ext uri="{BB962C8B-B14F-4D97-AF65-F5344CB8AC3E}">
        <p14:creationId xmlns:p14="http://schemas.microsoft.com/office/powerpoint/2010/main" val="232996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rPr>
              <a:t>When a user is ready to check out, they can click the checkout button where they will be redirected to a payment page (See image 83).</a:t>
            </a:r>
          </a:p>
          <a:p>
            <a:r>
              <a:rPr lang="en-US" sz="1800" dirty="0">
                <a:effectLst/>
                <a:latin typeface="Times New Roman" panose="02020603050405020304" pitchFamily="18" charset="0"/>
                <a:ea typeface="Calibri" panose="020F0502020204030204" pitchFamily="34" charset="0"/>
              </a:rPr>
              <a:t> On the checkout page the user will be asked to put in their billing information and payment information. </a:t>
            </a:r>
          </a:p>
          <a:p>
            <a:r>
              <a:rPr lang="en-US" sz="1800" dirty="0">
                <a:effectLst/>
                <a:latin typeface="Times New Roman" panose="02020603050405020304" pitchFamily="18" charset="0"/>
                <a:ea typeface="Calibri" panose="020F0502020204030204" pitchFamily="34" charset="0"/>
              </a:rPr>
              <a:t>The billing information ask for the address, city, state, and zip. </a:t>
            </a:r>
          </a:p>
          <a:p>
            <a:r>
              <a:rPr lang="en-US" sz="1800" dirty="0">
                <a:effectLst/>
                <a:latin typeface="Times New Roman" panose="02020603050405020304" pitchFamily="18" charset="0"/>
                <a:ea typeface="Calibri" panose="020F0502020204030204" pitchFamily="34" charset="0"/>
              </a:rPr>
              <a:t>The payment information asks for the name on the card, credit card number, expiration month, expiration year, and the CVV.</a:t>
            </a:r>
            <a:endParaRPr lang="en-US" dirty="0"/>
          </a:p>
        </p:txBody>
      </p:sp>
      <p:pic>
        <p:nvPicPr>
          <p:cNvPr id="5" name="Content Placeholder 4">
            <a:extLst>
              <a:ext uri="{FF2B5EF4-FFF2-40B4-BE49-F238E27FC236}">
                <a16:creationId xmlns:a16="http://schemas.microsoft.com/office/drawing/2014/main" id="{E21D7DAF-720A-43B4-A191-2B903B622CB9}"/>
              </a:ext>
            </a:extLst>
          </p:cNvPr>
          <p:cNvPicPr>
            <a:picLocks noGrp="1" noChangeAspect="1"/>
          </p:cNvPicPr>
          <p:nvPr>
            <p:ph sz="half" idx="2"/>
          </p:nvPr>
        </p:nvPicPr>
        <p:blipFill>
          <a:blip r:embed="rId2"/>
          <a:stretch>
            <a:fillRect/>
          </a:stretch>
        </p:blipFill>
        <p:spPr>
          <a:xfrm>
            <a:off x="6897688" y="2353669"/>
            <a:ext cx="4754562" cy="2360213"/>
          </a:xfrm>
          <a:prstGeom prst="rect">
            <a:avLst/>
          </a:prstGeom>
        </p:spPr>
      </p:pic>
      <p:pic>
        <p:nvPicPr>
          <p:cNvPr id="6" name="Picture 5">
            <a:extLst>
              <a:ext uri="{FF2B5EF4-FFF2-40B4-BE49-F238E27FC236}">
                <a16:creationId xmlns:a16="http://schemas.microsoft.com/office/drawing/2014/main" id="{06ECD380-7164-4785-93B9-30FC9EE41506}"/>
              </a:ext>
            </a:extLst>
          </p:cNvPr>
          <p:cNvPicPr>
            <a:picLocks noChangeAspect="1"/>
          </p:cNvPicPr>
          <p:nvPr/>
        </p:nvPicPr>
        <p:blipFill>
          <a:blip r:embed="rId3"/>
          <a:stretch>
            <a:fillRect/>
          </a:stretch>
        </p:blipFill>
        <p:spPr>
          <a:xfrm>
            <a:off x="7141071" y="5065065"/>
            <a:ext cx="4267796" cy="362001"/>
          </a:xfrm>
          <a:prstGeom prst="rect">
            <a:avLst/>
          </a:prstGeom>
        </p:spPr>
      </p:pic>
    </p:spTree>
    <p:extLst>
      <p:ext uri="{BB962C8B-B14F-4D97-AF65-F5344CB8AC3E}">
        <p14:creationId xmlns:p14="http://schemas.microsoft.com/office/powerpoint/2010/main" val="4022935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sp>
        <p:nvSpPr>
          <p:cNvPr id="3" name="Content Placeholder 2">
            <a:extLst>
              <a:ext uri="{FF2B5EF4-FFF2-40B4-BE49-F238E27FC236}">
                <a16:creationId xmlns:a16="http://schemas.microsoft.com/office/drawing/2014/main" id="{B8B7F376-4265-4204-A1D6-C4CE947EC88E}"/>
              </a:ext>
            </a:extLst>
          </p:cNvPr>
          <p:cNvSpPr>
            <a:spLocks noGrp="1"/>
          </p:cNvSpPr>
          <p:nvPr>
            <p:ph sz="half" idx="1"/>
          </p:nvPr>
        </p:nvSpPr>
        <p:spPr/>
        <p:txBody>
          <a:bodyPr>
            <a:normAutofit/>
          </a:bodyPr>
          <a:lstStyle/>
          <a:p>
            <a:r>
              <a:rPr lang="en-US" sz="1800" dirty="0">
                <a:effectLst/>
                <a:latin typeface="Times New Roman" panose="02020603050405020304" pitchFamily="18" charset="0"/>
                <a:ea typeface="Calibri" panose="020F0502020204030204" pitchFamily="34" charset="0"/>
              </a:rPr>
              <a:t>If the user does not enter any information, then there will be errors that pop up to specify it can not be left blank (See image 84). </a:t>
            </a:r>
          </a:p>
          <a:p>
            <a:r>
              <a:rPr lang="en-US" sz="1800" dirty="0">
                <a:effectLst/>
                <a:latin typeface="Times New Roman" panose="02020603050405020304" pitchFamily="18" charset="0"/>
                <a:ea typeface="Calibri" panose="020F0502020204030204" pitchFamily="34" charset="0"/>
              </a:rPr>
              <a:t>If the user tries to insert a SQL inject errors will pop up (See image 85 and 86). </a:t>
            </a:r>
          </a:p>
          <a:p>
            <a:r>
              <a:rPr lang="en-US" sz="1800" dirty="0">
                <a:effectLst/>
                <a:latin typeface="Times New Roman" panose="02020603050405020304" pitchFamily="18" charset="0"/>
                <a:ea typeface="Calibri" panose="020F0502020204030204" pitchFamily="34" charset="0"/>
              </a:rPr>
              <a:t>When they click submit with the errors, they will be redirected back to the payment page and have to insert information without errors. </a:t>
            </a:r>
          </a:p>
          <a:p>
            <a:r>
              <a:rPr lang="en-US" sz="1800" dirty="0">
                <a:effectLst/>
                <a:latin typeface="Times New Roman" panose="02020603050405020304" pitchFamily="18" charset="0"/>
                <a:ea typeface="Calibri" panose="020F0502020204030204" pitchFamily="34" charset="0"/>
              </a:rPr>
              <a:t>This also involves making sure that the user cannot insert SQL injections into the web browser (See image 87). </a:t>
            </a:r>
            <a:endParaRPr lang="en-US" dirty="0"/>
          </a:p>
        </p:txBody>
      </p:sp>
      <p:sp>
        <p:nvSpPr>
          <p:cNvPr id="7" name="Content Placeholder 6">
            <a:extLst>
              <a:ext uri="{FF2B5EF4-FFF2-40B4-BE49-F238E27FC236}">
                <a16:creationId xmlns:a16="http://schemas.microsoft.com/office/drawing/2014/main" id="{FF2B9E70-6C58-406D-85C9-23FF1EA9F33B}"/>
              </a:ext>
            </a:extLst>
          </p:cNvPr>
          <p:cNvSpPr>
            <a:spLocks noGrp="1"/>
          </p:cNvSpPr>
          <p:nvPr>
            <p:ph sz="half" idx="2"/>
          </p:nvPr>
        </p:nvSpPr>
        <p:spPr/>
        <p:txBody>
          <a:bodyPr>
            <a:normAutofit/>
          </a:bodyPr>
          <a:lstStyle/>
          <a:p>
            <a:r>
              <a:rPr lang="en-US" sz="2000" dirty="0">
                <a:effectLst/>
                <a:latin typeface="Times New Roman" panose="02020603050405020304" pitchFamily="18" charset="0"/>
                <a:ea typeface="Calibri" panose="020F0502020204030204" pitchFamily="34" charset="0"/>
              </a:rPr>
              <a:t>In addition to SQL injections the site also protects against XSS injections (See image 88) and when trying to click continue to checkout the page will be redirected to a new payment page where the user will have to reinsert information. </a:t>
            </a:r>
          </a:p>
          <a:p>
            <a:r>
              <a:rPr lang="en-US" sz="2000" dirty="0">
                <a:effectLst/>
                <a:latin typeface="Times New Roman" panose="02020603050405020304" pitchFamily="18" charset="0"/>
                <a:ea typeface="Calibri" panose="020F0502020204030204" pitchFamily="34" charset="0"/>
              </a:rPr>
              <a:t>The user can not insert an XSS injection into the web browser either (See image 89).</a:t>
            </a:r>
            <a:endParaRPr lang="en-US" sz="2000" dirty="0"/>
          </a:p>
        </p:txBody>
      </p:sp>
    </p:spTree>
    <p:extLst>
      <p:ext uri="{BB962C8B-B14F-4D97-AF65-F5344CB8AC3E}">
        <p14:creationId xmlns:p14="http://schemas.microsoft.com/office/powerpoint/2010/main" val="1316153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4" name="Content Placeholder 3">
            <a:extLst>
              <a:ext uri="{FF2B5EF4-FFF2-40B4-BE49-F238E27FC236}">
                <a16:creationId xmlns:a16="http://schemas.microsoft.com/office/drawing/2014/main" id="{BCB4ACEF-913F-4E8A-AF31-666A2B287901}"/>
              </a:ext>
            </a:extLst>
          </p:cNvPr>
          <p:cNvPicPr>
            <a:picLocks noGrp="1" noChangeAspect="1"/>
          </p:cNvPicPr>
          <p:nvPr>
            <p:ph sz="half" idx="1"/>
          </p:nvPr>
        </p:nvPicPr>
        <p:blipFill>
          <a:blip r:embed="rId2"/>
          <a:stretch>
            <a:fillRect/>
          </a:stretch>
        </p:blipFill>
        <p:spPr>
          <a:xfrm>
            <a:off x="776288" y="2534644"/>
            <a:ext cx="4754562" cy="2360213"/>
          </a:xfrm>
          <a:prstGeom prst="rect">
            <a:avLst/>
          </a:prstGeom>
        </p:spPr>
      </p:pic>
      <p:pic>
        <p:nvPicPr>
          <p:cNvPr id="6" name="Content Placeholder 5">
            <a:extLst>
              <a:ext uri="{FF2B5EF4-FFF2-40B4-BE49-F238E27FC236}">
                <a16:creationId xmlns:a16="http://schemas.microsoft.com/office/drawing/2014/main" id="{2A10B439-A6CE-4A0A-99E3-88D3FCC04BE3}"/>
              </a:ext>
            </a:extLst>
          </p:cNvPr>
          <p:cNvPicPr>
            <a:picLocks noGrp="1" noChangeAspect="1"/>
          </p:cNvPicPr>
          <p:nvPr>
            <p:ph sz="half" idx="2"/>
          </p:nvPr>
        </p:nvPicPr>
        <p:blipFill>
          <a:blip r:embed="rId3"/>
          <a:stretch>
            <a:fillRect/>
          </a:stretch>
        </p:blipFill>
        <p:spPr>
          <a:xfrm>
            <a:off x="6297612" y="2534644"/>
            <a:ext cx="5376653" cy="2360212"/>
          </a:xfrm>
          <a:prstGeom prst="rect">
            <a:avLst/>
          </a:prstGeom>
        </p:spPr>
      </p:pic>
      <p:pic>
        <p:nvPicPr>
          <p:cNvPr id="5" name="Picture 4">
            <a:extLst>
              <a:ext uri="{FF2B5EF4-FFF2-40B4-BE49-F238E27FC236}">
                <a16:creationId xmlns:a16="http://schemas.microsoft.com/office/drawing/2014/main" id="{1A184890-20B1-4110-AB5C-64B9510E7E1A}"/>
              </a:ext>
            </a:extLst>
          </p:cNvPr>
          <p:cNvPicPr>
            <a:picLocks noChangeAspect="1"/>
          </p:cNvPicPr>
          <p:nvPr/>
        </p:nvPicPr>
        <p:blipFill>
          <a:blip r:embed="rId4"/>
          <a:stretch>
            <a:fillRect/>
          </a:stretch>
        </p:blipFill>
        <p:spPr>
          <a:xfrm>
            <a:off x="886302" y="5153001"/>
            <a:ext cx="4534533" cy="342948"/>
          </a:xfrm>
          <a:prstGeom prst="rect">
            <a:avLst/>
          </a:prstGeom>
        </p:spPr>
      </p:pic>
      <p:pic>
        <p:nvPicPr>
          <p:cNvPr id="8" name="Picture 7">
            <a:extLst>
              <a:ext uri="{FF2B5EF4-FFF2-40B4-BE49-F238E27FC236}">
                <a16:creationId xmlns:a16="http://schemas.microsoft.com/office/drawing/2014/main" id="{61E60630-9827-490A-85E4-FB86E209653A}"/>
              </a:ext>
            </a:extLst>
          </p:cNvPr>
          <p:cNvPicPr>
            <a:picLocks noChangeAspect="1"/>
          </p:cNvPicPr>
          <p:nvPr/>
        </p:nvPicPr>
        <p:blipFill>
          <a:blip r:embed="rId5"/>
          <a:stretch>
            <a:fillRect/>
          </a:stretch>
        </p:blipFill>
        <p:spPr>
          <a:xfrm>
            <a:off x="6432881" y="5191106"/>
            <a:ext cx="5106113" cy="304843"/>
          </a:xfrm>
          <a:prstGeom prst="rect">
            <a:avLst/>
          </a:prstGeom>
        </p:spPr>
      </p:pic>
    </p:spTree>
    <p:extLst>
      <p:ext uri="{BB962C8B-B14F-4D97-AF65-F5344CB8AC3E}">
        <p14:creationId xmlns:p14="http://schemas.microsoft.com/office/powerpoint/2010/main" val="23620327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11" name="Content Placeholder 10">
            <a:extLst>
              <a:ext uri="{FF2B5EF4-FFF2-40B4-BE49-F238E27FC236}">
                <a16:creationId xmlns:a16="http://schemas.microsoft.com/office/drawing/2014/main" id="{2A420333-640D-4133-8326-99B0BB826415}"/>
              </a:ext>
            </a:extLst>
          </p:cNvPr>
          <p:cNvPicPr>
            <a:picLocks noGrp="1" noChangeAspect="1"/>
          </p:cNvPicPr>
          <p:nvPr>
            <p:ph sz="half" idx="1"/>
          </p:nvPr>
        </p:nvPicPr>
        <p:blipFill>
          <a:blip r:embed="rId2"/>
          <a:stretch>
            <a:fillRect/>
          </a:stretch>
        </p:blipFill>
        <p:spPr>
          <a:xfrm>
            <a:off x="690563" y="2417906"/>
            <a:ext cx="4754562" cy="2365089"/>
          </a:xfrm>
          <a:prstGeom prst="rect">
            <a:avLst/>
          </a:prstGeom>
        </p:spPr>
      </p:pic>
      <p:pic>
        <p:nvPicPr>
          <p:cNvPr id="13" name="Content Placeholder 12">
            <a:extLst>
              <a:ext uri="{FF2B5EF4-FFF2-40B4-BE49-F238E27FC236}">
                <a16:creationId xmlns:a16="http://schemas.microsoft.com/office/drawing/2014/main" id="{29CA302F-F76E-4741-92DA-7939802C8EA2}"/>
              </a:ext>
            </a:extLst>
          </p:cNvPr>
          <p:cNvPicPr>
            <a:picLocks noGrp="1" noChangeAspect="1"/>
          </p:cNvPicPr>
          <p:nvPr>
            <p:ph sz="half" idx="2"/>
          </p:nvPr>
        </p:nvPicPr>
        <p:blipFill>
          <a:blip r:embed="rId3"/>
          <a:stretch>
            <a:fillRect/>
          </a:stretch>
        </p:blipFill>
        <p:spPr>
          <a:xfrm>
            <a:off x="6564313" y="2417906"/>
            <a:ext cx="4754562" cy="2399225"/>
          </a:xfrm>
          <a:prstGeom prst="rect">
            <a:avLst/>
          </a:prstGeom>
        </p:spPr>
      </p:pic>
      <p:pic>
        <p:nvPicPr>
          <p:cNvPr id="12" name="Picture 11">
            <a:extLst>
              <a:ext uri="{FF2B5EF4-FFF2-40B4-BE49-F238E27FC236}">
                <a16:creationId xmlns:a16="http://schemas.microsoft.com/office/drawing/2014/main" id="{0822B8CF-AAD5-4166-B9DA-E39E6161CB53}"/>
              </a:ext>
            </a:extLst>
          </p:cNvPr>
          <p:cNvPicPr>
            <a:picLocks noChangeAspect="1"/>
          </p:cNvPicPr>
          <p:nvPr/>
        </p:nvPicPr>
        <p:blipFill>
          <a:blip r:embed="rId4"/>
          <a:stretch>
            <a:fillRect/>
          </a:stretch>
        </p:blipFill>
        <p:spPr>
          <a:xfrm>
            <a:off x="438577" y="5065065"/>
            <a:ext cx="5258534" cy="342948"/>
          </a:xfrm>
          <a:prstGeom prst="rect">
            <a:avLst/>
          </a:prstGeom>
        </p:spPr>
      </p:pic>
      <p:pic>
        <p:nvPicPr>
          <p:cNvPr id="14" name="Picture 13">
            <a:extLst>
              <a:ext uri="{FF2B5EF4-FFF2-40B4-BE49-F238E27FC236}">
                <a16:creationId xmlns:a16="http://schemas.microsoft.com/office/drawing/2014/main" id="{C6D35B01-DB67-44B0-ACD5-2409AAA8EEB9}"/>
              </a:ext>
            </a:extLst>
          </p:cNvPr>
          <p:cNvPicPr>
            <a:picLocks noChangeAspect="1"/>
          </p:cNvPicPr>
          <p:nvPr/>
        </p:nvPicPr>
        <p:blipFill>
          <a:blip r:embed="rId5"/>
          <a:stretch>
            <a:fillRect/>
          </a:stretch>
        </p:blipFill>
        <p:spPr>
          <a:xfrm>
            <a:off x="6274222" y="5065065"/>
            <a:ext cx="5334744" cy="304843"/>
          </a:xfrm>
          <a:prstGeom prst="rect">
            <a:avLst/>
          </a:prstGeom>
        </p:spPr>
      </p:pic>
    </p:spTree>
    <p:extLst>
      <p:ext uri="{BB962C8B-B14F-4D97-AF65-F5344CB8AC3E}">
        <p14:creationId xmlns:p14="http://schemas.microsoft.com/office/powerpoint/2010/main" val="3767889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ADEA-348A-454E-B5B1-219C55FA62BC}"/>
              </a:ext>
            </a:extLst>
          </p:cNvPr>
          <p:cNvSpPr>
            <a:spLocks noGrp="1"/>
          </p:cNvSpPr>
          <p:nvPr>
            <p:ph type="title"/>
          </p:nvPr>
        </p:nvSpPr>
        <p:spPr/>
        <p:txBody>
          <a:bodyPr>
            <a:normAutofit/>
          </a:bodyPr>
          <a:lstStyle/>
          <a:p>
            <a:r>
              <a:rPr lang="en-US" dirty="0"/>
              <a:t>background</a:t>
            </a:r>
          </a:p>
        </p:txBody>
      </p:sp>
      <p:sp>
        <p:nvSpPr>
          <p:cNvPr id="3" name="Content Placeholder 2">
            <a:extLst>
              <a:ext uri="{FF2B5EF4-FFF2-40B4-BE49-F238E27FC236}">
                <a16:creationId xmlns:a16="http://schemas.microsoft.com/office/drawing/2014/main" id="{0C9587D6-E194-4139-AD74-881C6AF5211A}"/>
              </a:ext>
            </a:extLst>
          </p:cNvPr>
          <p:cNvSpPr>
            <a:spLocks noGrp="1"/>
          </p:cNvSpPr>
          <p:nvPr>
            <p:ph idx="1"/>
          </p:nvPr>
        </p:nvSpPr>
        <p:spPr>
          <a:xfrm>
            <a:off x="292962" y="2011680"/>
            <a:ext cx="11478827" cy="4206240"/>
          </a:xfrm>
        </p:spPr>
        <p:txBody>
          <a:bodyPr>
            <a:normAutofit lnSpcReduction="10000"/>
          </a:bodyPr>
          <a:lstStyle/>
          <a:p>
            <a:pPr>
              <a:lnSpc>
                <a:spcPct val="11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Parts of this page was also created based off of Applied Networking class where I learned HTML, PHP, and CSS. This class also gave me the knowledge of setting up and connecting a database, setting up and connecting a server, and using localhost. </a:t>
            </a:r>
          </a:p>
          <a:p>
            <a:pPr>
              <a:lnSpc>
                <a:spcPct val="11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Scripting Language class taught me how to use HTML, CSS, and JavaScript.</a:t>
            </a:r>
          </a:p>
          <a:p>
            <a:pPr>
              <a:lnSpc>
                <a:spcPct val="11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Database management class taught me a more in-depth </a:t>
            </a:r>
            <a:r>
              <a:rPr lang="en-US" sz="2400" dirty="0">
                <a:latin typeface="Times New Roman" panose="02020603050405020304" pitchFamily="18" charset="0"/>
                <a:ea typeface="Calibri" panose="020F0502020204030204" pitchFamily="34" charset="0"/>
                <a:cs typeface="Times New Roman" panose="02020603050405020304" pitchFamily="18" charset="0"/>
              </a:rPr>
              <a:t>knowledge about a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database and how to do more with it. </a:t>
            </a:r>
          </a:p>
          <a:p>
            <a:pPr>
              <a:lnSpc>
                <a:spcPct val="11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System Analysis &amp; Software Design I had to create a website with PHP, CSS, and HTML while also making sure it is secured. This class taught me how to do input validation and using more advanced techniques for accessing data in a database. </a:t>
            </a:r>
          </a:p>
        </p:txBody>
      </p:sp>
    </p:spTree>
    <p:extLst>
      <p:ext uri="{BB962C8B-B14F-4D97-AF65-F5344CB8AC3E}">
        <p14:creationId xmlns:p14="http://schemas.microsoft.com/office/powerpoint/2010/main" val="1901877863"/>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7" name="Content Placeholder 6">
            <a:extLst>
              <a:ext uri="{FF2B5EF4-FFF2-40B4-BE49-F238E27FC236}">
                <a16:creationId xmlns:a16="http://schemas.microsoft.com/office/drawing/2014/main" id="{4B044734-EC03-4AF1-BB5E-BFF80845FF0C}"/>
              </a:ext>
            </a:extLst>
          </p:cNvPr>
          <p:cNvPicPr>
            <a:picLocks noGrp="1" noChangeAspect="1"/>
          </p:cNvPicPr>
          <p:nvPr>
            <p:ph sz="half" idx="1"/>
          </p:nvPr>
        </p:nvPicPr>
        <p:blipFill>
          <a:blip r:embed="rId2"/>
          <a:stretch>
            <a:fillRect/>
          </a:stretch>
        </p:blipFill>
        <p:spPr>
          <a:xfrm>
            <a:off x="719138" y="2611072"/>
            <a:ext cx="4754562" cy="2340707"/>
          </a:xfrm>
          <a:prstGeom prst="rect">
            <a:avLst/>
          </a:prstGeom>
        </p:spPr>
      </p:pic>
      <p:pic>
        <p:nvPicPr>
          <p:cNvPr id="9" name="Content Placeholder 8">
            <a:extLst>
              <a:ext uri="{FF2B5EF4-FFF2-40B4-BE49-F238E27FC236}">
                <a16:creationId xmlns:a16="http://schemas.microsoft.com/office/drawing/2014/main" id="{3B26EEEA-EAC2-41B5-9572-807CC40AB0EB}"/>
              </a:ext>
            </a:extLst>
          </p:cNvPr>
          <p:cNvPicPr>
            <a:picLocks noGrp="1" noChangeAspect="1"/>
          </p:cNvPicPr>
          <p:nvPr>
            <p:ph sz="half" idx="2"/>
          </p:nvPr>
        </p:nvPicPr>
        <p:blipFill>
          <a:blip r:embed="rId3"/>
          <a:stretch>
            <a:fillRect/>
          </a:stretch>
        </p:blipFill>
        <p:spPr>
          <a:xfrm>
            <a:off x="6564313" y="2586689"/>
            <a:ext cx="4754562" cy="2389472"/>
          </a:xfrm>
          <a:prstGeom prst="rect">
            <a:avLst/>
          </a:prstGeom>
        </p:spPr>
      </p:pic>
      <p:pic>
        <p:nvPicPr>
          <p:cNvPr id="8" name="Picture 7">
            <a:extLst>
              <a:ext uri="{FF2B5EF4-FFF2-40B4-BE49-F238E27FC236}">
                <a16:creationId xmlns:a16="http://schemas.microsoft.com/office/drawing/2014/main" id="{8BAB7C71-6A59-4C42-9CF4-CE492F3C34BE}"/>
              </a:ext>
            </a:extLst>
          </p:cNvPr>
          <p:cNvPicPr>
            <a:picLocks noChangeAspect="1"/>
          </p:cNvPicPr>
          <p:nvPr/>
        </p:nvPicPr>
        <p:blipFill>
          <a:blip r:embed="rId4"/>
          <a:stretch>
            <a:fillRect/>
          </a:stretch>
        </p:blipFill>
        <p:spPr>
          <a:xfrm>
            <a:off x="933942" y="5229205"/>
            <a:ext cx="4324954" cy="285790"/>
          </a:xfrm>
          <a:prstGeom prst="rect">
            <a:avLst/>
          </a:prstGeom>
        </p:spPr>
      </p:pic>
      <p:pic>
        <p:nvPicPr>
          <p:cNvPr id="10" name="Picture 9">
            <a:extLst>
              <a:ext uri="{FF2B5EF4-FFF2-40B4-BE49-F238E27FC236}">
                <a16:creationId xmlns:a16="http://schemas.microsoft.com/office/drawing/2014/main" id="{77CB499F-8CA7-4355-A61D-42B857EF9ACC}"/>
              </a:ext>
            </a:extLst>
          </p:cNvPr>
          <p:cNvPicPr>
            <a:picLocks noChangeAspect="1"/>
          </p:cNvPicPr>
          <p:nvPr/>
        </p:nvPicPr>
        <p:blipFill>
          <a:blip r:embed="rId5"/>
          <a:stretch>
            <a:fillRect/>
          </a:stretch>
        </p:blipFill>
        <p:spPr>
          <a:xfrm>
            <a:off x="6369485" y="5200626"/>
            <a:ext cx="5144218" cy="342948"/>
          </a:xfrm>
          <a:prstGeom prst="rect">
            <a:avLst/>
          </a:prstGeom>
        </p:spPr>
      </p:pic>
    </p:spTree>
    <p:extLst>
      <p:ext uri="{BB962C8B-B14F-4D97-AF65-F5344CB8AC3E}">
        <p14:creationId xmlns:p14="http://schemas.microsoft.com/office/powerpoint/2010/main" val="2042892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sp>
        <p:nvSpPr>
          <p:cNvPr id="4" name="Content Placeholder 3">
            <a:extLst>
              <a:ext uri="{FF2B5EF4-FFF2-40B4-BE49-F238E27FC236}">
                <a16:creationId xmlns:a16="http://schemas.microsoft.com/office/drawing/2014/main" id="{85995E54-30EB-431B-860D-329D85C3DA03}"/>
              </a:ext>
            </a:extLst>
          </p:cNvPr>
          <p:cNvSpPr>
            <a:spLocks noGrp="1"/>
          </p:cNvSpPr>
          <p:nvPr>
            <p:ph sz="half" idx="1"/>
          </p:nvPr>
        </p:nvSpPr>
        <p:spPr>
          <a:xfrm>
            <a:off x="881494" y="2011680"/>
            <a:ext cx="4754880" cy="4206240"/>
          </a:xfrm>
        </p:spPr>
        <p:txBody>
          <a:bodyPr/>
          <a:lstStyle/>
          <a:p>
            <a:r>
              <a:rPr lang="en-US" sz="1800" dirty="0">
                <a:effectLst/>
                <a:latin typeface="Times New Roman" panose="02020603050405020304" pitchFamily="18" charset="0"/>
                <a:ea typeface="Calibri" panose="020F0502020204030204" pitchFamily="34" charset="0"/>
              </a:rPr>
              <a:t>The individual fields also have specific rules they must meet and if they do not meet those then an error will be given. </a:t>
            </a:r>
          </a:p>
          <a:p>
            <a:r>
              <a:rPr lang="en-US" sz="1800" dirty="0">
                <a:effectLst/>
                <a:latin typeface="Times New Roman" panose="02020603050405020304" pitchFamily="18" charset="0"/>
                <a:ea typeface="Calibri" panose="020F0502020204030204" pitchFamily="34" charset="0"/>
              </a:rPr>
              <a:t>The city can only contain letter and if it has numbers an error will occur (See image 90). </a:t>
            </a:r>
          </a:p>
          <a:p>
            <a:r>
              <a:rPr lang="en-US" sz="1800" dirty="0">
                <a:effectLst/>
                <a:latin typeface="Times New Roman" panose="02020603050405020304" pitchFamily="18" charset="0"/>
                <a:ea typeface="Calibri" panose="020F0502020204030204" pitchFamily="34" charset="0"/>
              </a:rPr>
              <a:t>The state can only consist of letters and can only have two (See image 91 &amp; 92). </a:t>
            </a:r>
          </a:p>
          <a:p>
            <a:r>
              <a:rPr lang="en-US" sz="1800" dirty="0">
                <a:effectLst/>
                <a:latin typeface="Times New Roman" panose="02020603050405020304" pitchFamily="18" charset="0"/>
                <a:ea typeface="Calibri" panose="020F0502020204030204" pitchFamily="34" charset="0"/>
              </a:rPr>
              <a:t>The zip has to be at minimum 5 numbers, a dash with four numbers, and only numbers (See image 93, 94, &amp; 95).</a:t>
            </a:r>
            <a:endParaRPr lang="en-US" dirty="0"/>
          </a:p>
        </p:txBody>
      </p:sp>
      <p:pic>
        <p:nvPicPr>
          <p:cNvPr id="11" name="Content Placeholder 10">
            <a:extLst>
              <a:ext uri="{FF2B5EF4-FFF2-40B4-BE49-F238E27FC236}">
                <a16:creationId xmlns:a16="http://schemas.microsoft.com/office/drawing/2014/main" id="{8C8EC348-9B72-44C6-97BE-12049046F4C9}"/>
              </a:ext>
            </a:extLst>
          </p:cNvPr>
          <p:cNvPicPr>
            <a:picLocks noGrp="1" noChangeAspect="1"/>
          </p:cNvPicPr>
          <p:nvPr>
            <p:ph sz="half" idx="2"/>
          </p:nvPr>
        </p:nvPicPr>
        <p:blipFill>
          <a:blip r:embed="rId2"/>
          <a:stretch>
            <a:fillRect/>
          </a:stretch>
        </p:blipFill>
        <p:spPr>
          <a:xfrm>
            <a:off x="6840538" y="2302535"/>
            <a:ext cx="4754562" cy="2252930"/>
          </a:xfrm>
          <a:prstGeom prst="rect">
            <a:avLst/>
          </a:prstGeom>
        </p:spPr>
      </p:pic>
      <p:pic>
        <p:nvPicPr>
          <p:cNvPr id="12" name="Picture 11">
            <a:extLst>
              <a:ext uri="{FF2B5EF4-FFF2-40B4-BE49-F238E27FC236}">
                <a16:creationId xmlns:a16="http://schemas.microsoft.com/office/drawing/2014/main" id="{089248B3-7EA6-4859-9BEA-99010D9A418A}"/>
              </a:ext>
            </a:extLst>
          </p:cNvPr>
          <p:cNvPicPr>
            <a:picLocks noChangeAspect="1"/>
          </p:cNvPicPr>
          <p:nvPr/>
        </p:nvPicPr>
        <p:blipFill>
          <a:blip r:embed="rId3"/>
          <a:stretch>
            <a:fillRect/>
          </a:stretch>
        </p:blipFill>
        <p:spPr>
          <a:xfrm>
            <a:off x="7217290" y="4779274"/>
            <a:ext cx="4001058" cy="285790"/>
          </a:xfrm>
          <a:prstGeom prst="rect">
            <a:avLst/>
          </a:prstGeom>
        </p:spPr>
      </p:pic>
    </p:spTree>
    <p:extLst>
      <p:ext uri="{BB962C8B-B14F-4D97-AF65-F5344CB8AC3E}">
        <p14:creationId xmlns:p14="http://schemas.microsoft.com/office/powerpoint/2010/main" val="7140955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6" name="Content Placeholder 5">
            <a:extLst>
              <a:ext uri="{FF2B5EF4-FFF2-40B4-BE49-F238E27FC236}">
                <a16:creationId xmlns:a16="http://schemas.microsoft.com/office/drawing/2014/main" id="{C7157ACF-6F0B-4A09-BCAD-23E9F5039684}"/>
              </a:ext>
            </a:extLst>
          </p:cNvPr>
          <p:cNvPicPr>
            <a:picLocks noGrp="1" noChangeAspect="1"/>
          </p:cNvPicPr>
          <p:nvPr>
            <p:ph sz="half" idx="1"/>
          </p:nvPr>
        </p:nvPicPr>
        <p:blipFill>
          <a:blip r:embed="rId2"/>
          <a:stretch>
            <a:fillRect/>
          </a:stretch>
        </p:blipFill>
        <p:spPr>
          <a:xfrm>
            <a:off x="719138" y="2652522"/>
            <a:ext cx="4754562" cy="2257807"/>
          </a:xfrm>
          <a:prstGeom prst="rect">
            <a:avLst/>
          </a:prstGeom>
        </p:spPr>
      </p:pic>
      <p:pic>
        <p:nvPicPr>
          <p:cNvPr id="8" name="Content Placeholder 7">
            <a:extLst>
              <a:ext uri="{FF2B5EF4-FFF2-40B4-BE49-F238E27FC236}">
                <a16:creationId xmlns:a16="http://schemas.microsoft.com/office/drawing/2014/main" id="{A94336AC-F718-4F45-A75A-9B57E7F8F9CF}"/>
              </a:ext>
            </a:extLst>
          </p:cNvPr>
          <p:cNvPicPr>
            <a:picLocks noGrp="1" noChangeAspect="1"/>
          </p:cNvPicPr>
          <p:nvPr>
            <p:ph sz="half" idx="2"/>
          </p:nvPr>
        </p:nvPicPr>
        <p:blipFill>
          <a:blip r:embed="rId3"/>
          <a:stretch>
            <a:fillRect/>
          </a:stretch>
        </p:blipFill>
        <p:spPr>
          <a:xfrm>
            <a:off x="6718302" y="2652522"/>
            <a:ext cx="4754562" cy="2238301"/>
          </a:xfrm>
          <a:prstGeom prst="rect">
            <a:avLst/>
          </a:prstGeom>
        </p:spPr>
      </p:pic>
      <p:pic>
        <p:nvPicPr>
          <p:cNvPr id="7" name="Picture 6">
            <a:extLst>
              <a:ext uri="{FF2B5EF4-FFF2-40B4-BE49-F238E27FC236}">
                <a16:creationId xmlns:a16="http://schemas.microsoft.com/office/drawing/2014/main" id="{EA58572D-BF33-4163-B32F-DC27553DBB58}"/>
              </a:ext>
            </a:extLst>
          </p:cNvPr>
          <p:cNvPicPr>
            <a:picLocks noChangeAspect="1"/>
          </p:cNvPicPr>
          <p:nvPr/>
        </p:nvPicPr>
        <p:blipFill>
          <a:blip r:embed="rId4"/>
          <a:stretch>
            <a:fillRect/>
          </a:stretch>
        </p:blipFill>
        <p:spPr>
          <a:xfrm>
            <a:off x="1076837" y="5153005"/>
            <a:ext cx="4039164" cy="285790"/>
          </a:xfrm>
          <a:prstGeom prst="rect">
            <a:avLst/>
          </a:prstGeom>
        </p:spPr>
      </p:pic>
      <p:pic>
        <p:nvPicPr>
          <p:cNvPr id="9" name="Picture 8">
            <a:extLst>
              <a:ext uri="{FF2B5EF4-FFF2-40B4-BE49-F238E27FC236}">
                <a16:creationId xmlns:a16="http://schemas.microsoft.com/office/drawing/2014/main" id="{9B2B4C58-BF22-4B45-BB92-0C613A7ABCDC}"/>
              </a:ext>
            </a:extLst>
          </p:cNvPr>
          <p:cNvPicPr>
            <a:picLocks noChangeAspect="1"/>
          </p:cNvPicPr>
          <p:nvPr/>
        </p:nvPicPr>
        <p:blipFill>
          <a:blip r:embed="rId5"/>
          <a:stretch>
            <a:fillRect/>
          </a:stretch>
        </p:blipFill>
        <p:spPr>
          <a:xfrm>
            <a:off x="7142685" y="5153005"/>
            <a:ext cx="3905795" cy="304843"/>
          </a:xfrm>
          <a:prstGeom prst="rect">
            <a:avLst/>
          </a:prstGeom>
        </p:spPr>
      </p:pic>
    </p:spTree>
    <p:extLst>
      <p:ext uri="{BB962C8B-B14F-4D97-AF65-F5344CB8AC3E}">
        <p14:creationId xmlns:p14="http://schemas.microsoft.com/office/powerpoint/2010/main" val="15497417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11" name="Content Placeholder 10">
            <a:extLst>
              <a:ext uri="{FF2B5EF4-FFF2-40B4-BE49-F238E27FC236}">
                <a16:creationId xmlns:a16="http://schemas.microsoft.com/office/drawing/2014/main" id="{49447367-EB9C-4E6B-AC93-997B6A75F631}"/>
              </a:ext>
            </a:extLst>
          </p:cNvPr>
          <p:cNvPicPr>
            <a:picLocks noGrp="1" noChangeAspect="1"/>
          </p:cNvPicPr>
          <p:nvPr>
            <p:ph sz="half" idx="1"/>
          </p:nvPr>
        </p:nvPicPr>
        <p:blipFill>
          <a:blip r:embed="rId2"/>
          <a:stretch>
            <a:fillRect/>
          </a:stretch>
        </p:blipFill>
        <p:spPr>
          <a:xfrm>
            <a:off x="747713" y="2670717"/>
            <a:ext cx="4754562" cy="2394348"/>
          </a:xfrm>
          <a:prstGeom prst="rect">
            <a:avLst/>
          </a:prstGeom>
        </p:spPr>
      </p:pic>
      <p:pic>
        <p:nvPicPr>
          <p:cNvPr id="13" name="Content Placeholder 12">
            <a:extLst>
              <a:ext uri="{FF2B5EF4-FFF2-40B4-BE49-F238E27FC236}">
                <a16:creationId xmlns:a16="http://schemas.microsoft.com/office/drawing/2014/main" id="{F58BEF69-7212-4002-9011-D90BC78F3247}"/>
              </a:ext>
            </a:extLst>
          </p:cNvPr>
          <p:cNvPicPr>
            <a:picLocks noGrp="1" noChangeAspect="1"/>
          </p:cNvPicPr>
          <p:nvPr>
            <p:ph sz="half" idx="2"/>
          </p:nvPr>
        </p:nvPicPr>
        <p:blipFill>
          <a:blip r:embed="rId3"/>
          <a:stretch>
            <a:fillRect/>
          </a:stretch>
        </p:blipFill>
        <p:spPr>
          <a:xfrm>
            <a:off x="6478588" y="2670717"/>
            <a:ext cx="4754562" cy="2379719"/>
          </a:xfrm>
          <a:prstGeom prst="rect">
            <a:avLst/>
          </a:prstGeom>
        </p:spPr>
      </p:pic>
      <p:pic>
        <p:nvPicPr>
          <p:cNvPr id="12" name="Picture 11">
            <a:extLst>
              <a:ext uri="{FF2B5EF4-FFF2-40B4-BE49-F238E27FC236}">
                <a16:creationId xmlns:a16="http://schemas.microsoft.com/office/drawing/2014/main" id="{26FCFD78-B9F2-4A9A-B61B-1BE03FFDC096}"/>
              </a:ext>
            </a:extLst>
          </p:cNvPr>
          <p:cNvPicPr>
            <a:picLocks noChangeAspect="1"/>
          </p:cNvPicPr>
          <p:nvPr/>
        </p:nvPicPr>
        <p:blipFill>
          <a:blip r:embed="rId4"/>
          <a:stretch>
            <a:fillRect/>
          </a:stretch>
        </p:blipFill>
        <p:spPr>
          <a:xfrm>
            <a:off x="829148" y="5248253"/>
            <a:ext cx="4591691" cy="304843"/>
          </a:xfrm>
          <a:prstGeom prst="rect">
            <a:avLst/>
          </a:prstGeom>
        </p:spPr>
      </p:pic>
      <p:pic>
        <p:nvPicPr>
          <p:cNvPr id="14" name="Picture 13">
            <a:extLst>
              <a:ext uri="{FF2B5EF4-FFF2-40B4-BE49-F238E27FC236}">
                <a16:creationId xmlns:a16="http://schemas.microsoft.com/office/drawing/2014/main" id="{576C9518-11A7-472F-9CD5-B10A4F0229AE}"/>
              </a:ext>
            </a:extLst>
          </p:cNvPr>
          <p:cNvPicPr>
            <a:picLocks noChangeAspect="1"/>
          </p:cNvPicPr>
          <p:nvPr/>
        </p:nvPicPr>
        <p:blipFill>
          <a:blip r:embed="rId5"/>
          <a:stretch>
            <a:fillRect/>
          </a:stretch>
        </p:blipFill>
        <p:spPr>
          <a:xfrm>
            <a:off x="6388549" y="5381622"/>
            <a:ext cx="4934639" cy="342948"/>
          </a:xfrm>
          <a:prstGeom prst="rect">
            <a:avLst/>
          </a:prstGeom>
        </p:spPr>
      </p:pic>
    </p:spTree>
    <p:extLst>
      <p:ext uri="{BB962C8B-B14F-4D97-AF65-F5344CB8AC3E}">
        <p14:creationId xmlns:p14="http://schemas.microsoft.com/office/powerpoint/2010/main" val="9661054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7" name="Content Placeholder 6">
            <a:extLst>
              <a:ext uri="{FF2B5EF4-FFF2-40B4-BE49-F238E27FC236}">
                <a16:creationId xmlns:a16="http://schemas.microsoft.com/office/drawing/2014/main" id="{A9B099E1-F8AB-469F-9542-D3F32FEA1384}"/>
              </a:ext>
            </a:extLst>
          </p:cNvPr>
          <p:cNvPicPr>
            <a:picLocks noGrp="1" noChangeAspect="1"/>
          </p:cNvPicPr>
          <p:nvPr>
            <p:ph sz="half" idx="1"/>
          </p:nvPr>
        </p:nvPicPr>
        <p:blipFill>
          <a:blip r:embed="rId2"/>
          <a:stretch>
            <a:fillRect/>
          </a:stretch>
        </p:blipFill>
        <p:spPr>
          <a:xfrm>
            <a:off x="2584204" y="2020557"/>
            <a:ext cx="7302746" cy="3467867"/>
          </a:xfrm>
          <a:prstGeom prst="rect">
            <a:avLst/>
          </a:prstGeom>
        </p:spPr>
      </p:pic>
      <p:pic>
        <p:nvPicPr>
          <p:cNvPr id="8" name="Content Placeholder 7">
            <a:extLst>
              <a:ext uri="{FF2B5EF4-FFF2-40B4-BE49-F238E27FC236}">
                <a16:creationId xmlns:a16="http://schemas.microsoft.com/office/drawing/2014/main" id="{A0BDFEB5-5ABA-4B77-9E31-8D0BD93136E6}"/>
              </a:ext>
            </a:extLst>
          </p:cNvPr>
          <p:cNvPicPr>
            <a:picLocks noGrp="1" noChangeAspect="1"/>
          </p:cNvPicPr>
          <p:nvPr>
            <p:ph sz="half" idx="2"/>
          </p:nvPr>
        </p:nvPicPr>
        <p:blipFill>
          <a:blip r:embed="rId3"/>
          <a:stretch>
            <a:fillRect/>
          </a:stretch>
        </p:blipFill>
        <p:spPr>
          <a:xfrm>
            <a:off x="4368416" y="5716045"/>
            <a:ext cx="3734321" cy="304843"/>
          </a:xfrm>
          <a:prstGeom prst="rect">
            <a:avLst/>
          </a:prstGeom>
        </p:spPr>
      </p:pic>
    </p:spTree>
    <p:extLst>
      <p:ext uri="{BB962C8B-B14F-4D97-AF65-F5344CB8AC3E}">
        <p14:creationId xmlns:p14="http://schemas.microsoft.com/office/powerpoint/2010/main" val="1964145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9" name="Content Placeholder 8">
            <a:extLst>
              <a:ext uri="{FF2B5EF4-FFF2-40B4-BE49-F238E27FC236}">
                <a16:creationId xmlns:a16="http://schemas.microsoft.com/office/drawing/2014/main" id="{42379AC4-9654-4020-8FE9-B3F118CC742E}"/>
              </a:ext>
            </a:extLst>
          </p:cNvPr>
          <p:cNvPicPr>
            <a:picLocks noGrp="1" noChangeAspect="1"/>
          </p:cNvPicPr>
          <p:nvPr>
            <p:ph sz="half" idx="2"/>
          </p:nvPr>
        </p:nvPicPr>
        <p:blipFill>
          <a:blip r:embed="rId2"/>
          <a:stretch>
            <a:fillRect/>
          </a:stretch>
        </p:blipFill>
        <p:spPr>
          <a:xfrm>
            <a:off x="6326188" y="2190445"/>
            <a:ext cx="5492878" cy="2619680"/>
          </a:xfrm>
          <a:prstGeom prst="rect">
            <a:avLst/>
          </a:prstGeom>
        </p:spPr>
      </p:pic>
      <p:sp>
        <p:nvSpPr>
          <p:cNvPr id="6" name="Content Placeholder 5">
            <a:extLst>
              <a:ext uri="{FF2B5EF4-FFF2-40B4-BE49-F238E27FC236}">
                <a16:creationId xmlns:a16="http://schemas.microsoft.com/office/drawing/2014/main" id="{6544FA25-ECC9-4669-9C63-2B176CF44FB0}"/>
              </a:ext>
            </a:extLst>
          </p:cNvPr>
          <p:cNvSpPr>
            <a:spLocks noGrp="1"/>
          </p:cNvSpPr>
          <p:nvPr>
            <p:ph sz="half" idx="1"/>
          </p:nvPr>
        </p:nvSpPr>
        <p:spPr>
          <a:xfrm>
            <a:off x="447675" y="2011680"/>
            <a:ext cx="5512549" cy="4562144"/>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name on the card has to be only letters and a maximum of 50 and minimum of 6 (See image 96 &amp; 97).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card number can not be more or less than 16 characters (See image 98 &amp; 99).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month has to be a number 1-12 and cannot contain a letter (See image 100 &amp; 101).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expiration year has to be a valid year, cannot contain more than two characters, and can not contain letters (See image 102, 103, 104).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Lastly, the CVV can not contain less than 3 characters, more than 3 characters, or contain letters (See image 105, 106, 107).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0" name="Picture 9">
            <a:extLst>
              <a:ext uri="{FF2B5EF4-FFF2-40B4-BE49-F238E27FC236}">
                <a16:creationId xmlns:a16="http://schemas.microsoft.com/office/drawing/2014/main" id="{EF75FFC6-17F2-400A-99F8-D0B86807E78F}"/>
              </a:ext>
            </a:extLst>
          </p:cNvPr>
          <p:cNvPicPr>
            <a:picLocks noChangeAspect="1"/>
          </p:cNvPicPr>
          <p:nvPr/>
        </p:nvPicPr>
        <p:blipFill>
          <a:blip r:embed="rId3"/>
          <a:stretch>
            <a:fillRect/>
          </a:stretch>
        </p:blipFill>
        <p:spPr>
          <a:xfrm>
            <a:off x="7043519" y="5188584"/>
            <a:ext cx="4058216" cy="323895"/>
          </a:xfrm>
          <a:prstGeom prst="rect">
            <a:avLst/>
          </a:prstGeom>
        </p:spPr>
      </p:pic>
    </p:spTree>
    <p:extLst>
      <p:ext uri="{BB962C8B-B14F-4D97-AF65-F5344CB8AC3E}">
        <p14:creationId xmlns:p14="http://schemas.microsoft.com/office/powerpoint/2010/main" val="1011328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5" name="Content Placeholder 4">
            <a:extLst>
              <a:ext uri="{FF2B5EF4-FFF2-40B4-BE49-F238E27FC236}">
                <a16:creationId xmlns:a16="http://schemas.microsoft.com/office/drawing/2014/main" id="{731FFE37-E299-4A12-A9EF-19D1D7489543}"/>
              </a:ext>
            </a:extLst>
          </p:cNvPr>
          <p:cNvPicPr>
            <a:picLocks noGrp="1" noChangeAspect="1"/>
          </p:cNvPicPr>
          <p:nvPr>
            <p:ph sz="half" idx="1"/>
          </p:nvPr>
        </p:nvPicPr>
        <p:blipFill>
          <a:blip r:embed="rId2"/>
          <a:stretch>
            <a:fillRect/>
          </a:stretch>
        </p:blipFill>
        <p:spPr>
          <a:xfrm>
            <a:off x="428625" y="2559148"/>
            <a:ext cx="5511800" cy="2628704"/>
          </a:xfrm>
          <a:prstGeom prst="rect">
            <a:avLst/>
          </a:prstGeom>
        </p:spPr>
      </p:pic>
      <p:pic>
        <p:nvPicPr>
          <p:cNvPr id="8" name="Content Placeholder 7">
            <a:extLst>
              <a:ext uri="{FF2B5EF4-FFF2-40B4-BE49-F238E27FC236}">
                <a16:creationId xmlns:a16="http://schemas.microsoft.com/office/drawing/2014/main" id="{48BD9865-8877-4DD5-868A-DDBF5F10C320}"/>
              </a:ext>
            </a:extLst>
          </p:cNvPr>
          <p:cNvPicPr>
            <a:picLocks noGrp="1" noChangeAspect="1"/>
          </p:cNvPicPr>
          <p:nvPr>
            <p:ph sz="half" idx="2"/>
          </p:nvPr>
        </p:nvPicPr>
        <p:blipFill>
          <a:blip r:embed="rId3"/>
          <a:stretch>
            <a:fillRect/>
          </a:stretch>
        </p:blipFill>
        <p:spPr>
          <a:xfrm>
            <a:off x="6251577" y="2460625"/>
            <a:ext cx="5706109" cy="2727227"/>
          </a:xfrm>
          <a:prstGeom prst="rect">
            <a:avLst/>
          </a:prstGeom>
        </p:spPr>
      </p:pic>
      <p:pic>
        <p:nvPicPr>
          <p:cNvPr id="7" name="Picture 6">
            <a:extLst>
              <a:ext uri="{FF2B5EF4-FFF2-40B4-BE49-F238E27FC236}">
                <a16:creationId xmlns:a16="http://schemas.microsoft.com/office/drawing/2014/main" id="{19E8DDF1-7583-457C-85F7-01D2CCE62984}"/>
              </a:ext>
            </a:extLst>
          </p:cNvPr>
          <p:cNvPicPr>
            <a:picLocks noChangeAspect="1"/>
          </p:cNvPicPr>
          <p:nvPr/>
        </p:nvPicPr>
        <p:blipFill>
          <a:blip r:embed="rId4"/>
          <a:stretch>
            <a:fillRect/>
          </a:stretch>
        </p:blipFill>
        <p:spPr>
          <a:xfrm>
            <a:off x="640995" y="5438751"/>
            <a:ext cx="5087060" cy="342948"/>
          </a:xfrm>
          <a:prstGeom prst="rect">
            <a:avLst/>
          </a:prstGeom>
        </p:spPr>
      </p:pic>
      <p:pic>
        <p:nvPicPr>
          <p:cNvPr id="11" name="Picture 10">
            <a:extLst>
              <a:ext uri="{FF2B5EF4-FFF2-40B4-BE49-F238E27FC236}">
                <a16:creationId xmlns:a16="http://schemas.microsoft.com/office/drawing/2014/main" id="{82F74425-4D7C-4330-AE16-B952A8595966}"/>
              </a:ext>
            </a:extLst>
          </p:cNvPr>
          <p:cNvPicPr>
            <a:picLocks noChangeAspect="1"/>
          </p:cNvPicPr>
          <p:nvPr/>
        </p:nvPicPr>
        <p:blipFill>
          <a:blip r:embed="rId5"/>
          <a:stretch>
            <a:fillRect/>
          </a:stretch>
        </p:blipFill>
        <p:spPr>
          <a:xfrm>
            <a:off x="6654472" y="5438751"/>
            <a:ext cx="4896533" cy="342948"/>
          </a:xfrm>
          <a:prstGeom prst="rect">
            <a:avLst/>
          </a:prstGeom>
        </p:spPr>
      </p:pic>
    </p:spTree>
    <p:extLst>
      <p:ext uri="{BB962C8B-B14F-4D97-AF65-F5344CB8AC3E}">
        <p14:creationId xmlns:p14="http://schemas.microsoft.com/office/powerpoint/2010/main" val="15921936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10" name="Content Placeholder 9">
            <a:extLst>
              <a:ext uri="{FF2B5EF4-FFF2-40B4-BE49-F238E27FC236}">
                <a16:creationId xmlns:a16="http://schemas.microsoft.com/office/drawing/2014/main" id="{500A3CD7-94C6-4374-A362-F7D885E461FA}"/>
              </a:ext>
            </a:extLst>
          </p:cNvPr>
          <p:cNvPicPr>
            <a:picLocks noGrp="1" noChangeAspect="1"/>
          </p:cNvPicPr>
          <p:nvPr>
            <p:ph sz="half" idx="1"/>
          </p:nvPr>
        </p:nvPicPr>
        <p:blipFill>
          <a:blip r:embed="rId2"/>
          <a:stretch>
            <a:fillRect/>
          </a:stretch>
        </p:blipFill>
        <p:spPr>
          <a:xfrm>
            <a:off x="538162" y="2457145"/>
            <a:ext cx="5228559" cy="2493620"/>
          </a:xfrm>
          <a:prstGeom prst="rect">
            <a:avLst/>
          </a:prstGeom>
        </p:spPr>
      </p:pic>
      <p:pic>
        <p:nvPicPr>
          <p:cNvPr id="13" name="Content Placeholder 12">
            <a:extLst>
              <a:ext uri="{FF2B5EF4-FFF2-40B4-BE49-F238E27FC236}">
                <a16:creationId xmlns:a16="http://schemas.microsoft.com/office/drawing/2014/main" id="{EDD64834-591D-43A8-B5F0-F2D4AD68E914}"/>
              </a:ext>
            </a:extLst>
          </p:cNvPr>
          <p:cNvPicPr>
            <a:picLocks noGrp="1" noChangeAspect="1"/>
          </p:cNvPicPr>
          <p:nvPr>
            <p:ph sz="half" idx="2"/>
          </p:nvPr>
        </p:nvPicPr>
        <p:blipFill>
          <a:blip r:embed="rId3"/>
          <a:stretch>
            <a:fillRect/>
          </a:stretch>
        </p:blipFill>
        <p:spPr>
          <a:xfrm>
            <a:off x="6266948" y="2457145"/>
            <a:ext cx="5386890" cy="2685157"/>
          </a:xfrm>
          <a:prstGeom prst="rect">
            <a:avLst/>
          </a:prstGeom>
        </p:spPr>
      </p:pic>
      <p:pic>
        <p:nvPicPr>
          <p:cNvPr id="12" name="Picture 11">
            <a:extLst>
              <a:ext uri="{FF2B5EF4-FFF2-40B4-BE49-F238E27FC236}">
                <a16:creationId xmlns:a16="http://schemas.microsoft.com/office/drawing/2014/main" id="{BBC38381-BEAF-4D13-B0E1-DDE404A54EAA}"/>
              </a:ext>
            </a:extLst>
          </p:cNvPr>
          <p:cNvPicPr>
            <a:picLocks noChangeAspect="1"/>
          </p:cNvPicPr>
          <p:nvPr/>
        </p:nvPicPr>
        <p:blipFill>
          <a:blip r:embed="rId4"/>
          <a:stretch>
            <a:fillRect/>
          </a:stretch>
        </p:blipFill>
        <p:spPr>
          <a:xfrm>
            <a:off x="666069" y="5272026"/>
            <a:ext cx="4972744" cy="342948"/>
          </a:xfrm>
          <a:prstGeom prst="rect">
            <a:avLst/>
          </a:prstGeom>
        </p:spPr>
      </p:pic>
      <p:pic>
        <p:nvPicPr>
          <p:cNvPr id="14" name="Picture 13">
            <a:extLst>
              <a:ext uri="{FF2B5EF4-FFF2-40B4-BE49-F238E27FC236}">
                <a16:creationId xmlns:a16="http://schemas.microsoft.com/office/drawing/2014/main" id="{4BE46B83-50C2-4236-9642-118A83AFF5CC}"/>
              </a:ext>
            </a:extLst>
          </p:cNvPr>
          <p:cNvPicPr>
            <a:picLocks noChangeAspect="1"/>
          </p:cNvPicPr>
          <p:nvPr/>
        </p:nvPicPr>
        <p:blipFill>
          <a:blip r:embed="rId5"/>
          <a:stretch>
            <a:fillRect/>
          </a:stretch>
        </p:blipFill>
        <p:spPr>
          <a:xfrm>
            <a:off x="6445442" y="5443500"/>
            <a:ext cx="5029902" cy="323895"/>
          </a:xfrm>
          <a:prstGeom prst="rect">
            <a:avLst/>
          </a:prstGeom>
        </p:spPr>
      </p:pic>
    </p:spTree>
    <p:extLst>
      <p:ext uri="{BB962C8B-B14F-4D97-AF65-F5344CB8AC3E}">
        <p14:creationId xmlns:p14="http://schemas.microsoft.com/office/powerpoint/2010/main" val="713446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7" name="Content Placeholder 6">
            <a:extLst>
              <a:ext uri="{FF2B5EF4-FFF2-40B4-BE49-F238E27FC236}">
                <a16:creationId xmlns:a16="http://schemas.microsoft.com/office/drawing/2014/main" id="{C26EC76F-25AF-4B74-993A-E5F8DFA02A8C}"/>
              </a:ext>
            </a:extLst>
          </p:cNvPr>
          <p:cNvPicPr>
            <a:picLocks noGrp="1" noChangeAspect="1"/>
          </p:cNvPicPr>
          <p:nvPr>
            <p:ph sz="half" idx="1"/>
          </p:nvPr>
        </p:nvPicPr>
        <p:blipFill>
          <a:blip r:embed="rId2"/>
          <a:stretch>
            <a:fillRect/>
          </a:stretch>
        </p:blipFill>
        <p:spPr>
          <a:xfrm>
            <a:off x="528637" y="2616860"/>
            <a:ext cx="5332197" cy="2526640"/>
          </a:xfrm>
          <a:prstGeom prst="rect">
            <a:avLst/>
          </a:prstGeom>
        </p:spPr>
      </p:pic>
      <p:pic>
        <p:nvPicPr>
          <p:cNvPr id="9" name="Content Placeholder 8">
            <a:extLst>
              <a:ext uri="{FF2B5EF4-FFF2-40B4-BE49-F238E27FC236}">
                <a16:creationId xmlns:a16="http://schemas.microsoft.com/office/drawing/2014/main" id="{CD19994F-246E-45A8-A230-BC1E2B6A3A54}"/>
              </a:ext>
            </a:extLst>
          </p:cNvPr>
          <p:cNvPicPr>
            <a:picLocks noGrp="1" noChangeAspect="1"/>
          </p:cNvPicPr>
          <p:nvPr>
            <p:ph sz="half" idx="2"/>
          </p:nvPr>
        </p:nvPicPr>
        <p:blipFill>
          <a:blip r:embed="rId3"/>
          <a:stretch>
            <a:fillRect/>
          </a:stretch>
        </p:blipFill>
        <p:spPr>
          <a:xfrm>
            <a:off x="6249988" y="2616860"/>
            <a:ext cx="5686896" cy="2700546"/>
          </a:xfrm>
          <a:prstGeom prst="rect">
            <a:avLst/>
          </a:prstGeom>
        </p:spPr>
      </p:pic>
      <p:pic>
        <p:nvPicPr>
          <p:cNvPr id="8" name="Picture 7">
            <a:extLst>
              <a:ext uri="{FF2B5EF4-FFF2-40B4-BE49-F238E27FC236}">
                <a16:creationId xmlns:a16="http://schemas.microsoft.com/office/drawing/2014/main" id="{F804EF96-BB42-49BD-B6C4-9D12573B9220}"/>
              </a:ext>
            </a:extLst>
          </p:cNvPr>
          <p:cNvPicPr>
            <a:picLocks noChangeAspect="1"/>
          </p:cNvPicPr>
          <p:nvPr/>
        </p:nvPicPr>
        <p:blipFill>
          <a:blip r:embed="rId4"/>
          <a:stretch>
            <a:fillRect/>
          </a:stretch>
        </p:blipFill>
        <p:spPr>
          <a:xfrm>
            <a:off x="1022732" y="5419706"/>
            <a:ext cx="4344006" cy="266737"/>
          </a:xfrm>
          <a:prstGeom prst="rect">
            <a:avLst/>
          </a:prstGeom>
        </p:spPr>
      </p:pic>
      <p:pic>
        <p:nvPicPr>
          <p:cNvPr id="11" name="Picture 10">
            <a:extLst>
              <a:ext uri="{FF2B5EF4-FFF2-40B4-BE49-F238E27FC236}">
                <a16:creationId xmlns:a16="http://schemas.microsoft.com/office/drawing/2014/main" id="{3EFB1BD2-64F2-4865-A60B-3D75EC6577BA}"/>
              </a:ext>
            </a:extLst>
          </p:cNvPr>
          <p:cNvPicPr>
            <a:picLocks noChangeAspect="1"/>
          </p:cNvPicPr>
          <p:nvPr/>
        </p:nvPicPr>
        <p:blipFill>
          <a:blip r:embed="rId5"/>
          <a:stretch>
            <a:fillRect/>
          </a:stretch>
        </p:blipFill>
        <p:spPr>
          <a:xfrm>
            <a:off x="6645169" y="5524495"/>
            <a:ext cx="4896533" cy="323895"/>
          </a:xfrm>
          <a:prstGeom prst="rect">
            <a:avLst/>
          </a:prstGeom>
        </p:spPr>
      </p:pic>
    </p:spTree>
    <p:extLst>
      <p:ext uri="{BB962C8B-B14F-4D97-AF65-F5344CB8AC3E}">
        <p14:creationId xmlns:p14="http://schemas.microsoft.com/office/powerpoint/2010/main" val="8554253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8026-A616-4C5C-A71B-19FE3AD42E8D}"/>
              </a:ext>
            </a:extLst>
          </p:cNvPr>
          <p:cNvSpPr>
            <a:spLocks noGrp="1"/>
          </p:cNvSpPr>
          <p:nvPr>
            <p:ph type="title"/>
          </p:nvPr>
        </p:nvSpPr>
        <p:spPr/>
        <p:txBody>
          <a:bodyPr/>
          <a:lstStyle/>
          <a:p>
            <a:r>
              <a:rPr lang="en-US" dirty="0"/>
              <a:t>Julia’s Bookstore Payment page</a:t>
            </a:r>
          </a:p>
        </p:txBody>
      </p:sp>
      <p:pic>
        <p:nvPicPr>
          <p:cNvPr id="10" name="Content Placeholder 9">
            <a:extLst>
              <a:ext uri="{FF2B5EF4-FFF2-40B4-BE49-F238E27FC236}">
                <a16:creationId xmlns:a16="http://schemas.microsoft.com/office/drawing/2014/main" id="{5FD8B329-051C-426D-BE22-F7162D83D2E7}"/>
              </a:ext>
            </a:extLst>
          </p:cNvPr>
          <p:cNvPicPr>
            <a:picLocks noGrp="1" noChangeAspect="1"/>
          </p:cNvPicPr>
          <p:nvPr>
            <p:ph sz="half" idx="1"/>
          </p:nvPr>
        </p:nvPicPr>
        <p:blipFill>
          <a:blip r:embed="rId2"/>
          <a:stretch>
            <a:fillRect/>
          </a:stretch>
        </p:blipFill>
        <p:spPr>
          <a:xfrm>
            <a:off x="333779" y="2562225"/>
            <a:ext cx="5625696" cy="2688793"/>
          </a:xfrm>
          <a:prstGeom prst="rect">
            <a:avLst/>
          </a:prstGeom>
        </p:spPr>
      </p:pic>
      <p:pic>
        <p:nvPicPr>
          <p:cNvPr id="13" name="Content Placeholder 12">
            <a:extLst>
              <a:ext uri="{FF2B5EF4-FFF2-40B4-BE49-F238E27FC236}">
                <a16:creationId xmlns:a16="http://schemas.microsoft.com/office/drawing/2014/main" id="{BFA4D63C-3D49-4B66-99A4-9297AEBE2967}"/>
              </a:ext>
            </a:extLst>
          </p:cNvPr>
          <p:cNvPicPr>
            <a:picLocks noGrp="1" noChangeAspect="1"/>
          </p:cNvPicPr>
          <p:nvPr>
            <p:ph sz="half" idx="2"/>
          </p:nvPr>
        </p:nvPicPr>
        <p:blipFill>
          <a:blip r:embed="rId3"/>
          <a:stretch>
            <a:fillRect/>
          </a:stretch>
        </p:blipFill>
        <p:spPr>
          <a:xfrm>
            <a:off x="6015541" y="2443276"/>
            <a:ext cx="5947859" cy="2818369"/>
          </a:xfrm>
          <a:prstGeom prst="rect">
            <a:avLst/>
          </a:prstGeom>
        </p:spPr>
      </p:pic>
      <p:pic>
        <p:nvPicPr>
          <p:cNvPr id="12" name="Picture 11">
            <a:extLst>
              <a:ext uri="{FF2B5EF4-FFF2-40B4-BE49-F238E27FC236}">
                <a16:creationId xmlns:a16="http://schemas.microsoft.com/office/drawing/2014/main" id="{8F8600AC-0820-4E36-95FE-7B9F38B3FE28}"/>
              </a:ext>
            </a:extLst>
          </p:cNvPr>
          <p:cNvPicPr>
            <a:picLocks noChangeAspect="1"/>
          </p:cNvPicPr>
          <p:nvPr/>
        </p:nvPicPr>
        <p:blipFill>
          <a:blip r:embed="rId4"/>
          <a:stretch>
            <a:fillRect/>
          </a:stretch>
        </p:blipFill>
        <p:spPr>
          <a:xfrm>
            <a:off x="812676" y="5467324"/>
            <a:ext cx="4667901" cy="362001"/>
          </a:xfrm>
          <a:prstGeom prst="rect">
            <a:avLst/>
          </a:prstGeom>
        </p:spPr>
      </p:pic>
      <p:pic>
        <p:nvPicPr>
          <p:cNvPr id="14" name="Picture 13">
            <a:extLst>
              <a:ext uri="{FF2B5EF4-FFF2-40B4-BE49-F238E27FC236}">
                <a16:creationId xmlns:a16="http://schemas.microsoft.com/office/drawing/2014/main" id="{61FA57C5-4D4F-4200-AF90-EF7B5CB8E793}"/>
              </a:ext>
            </a:extLst>
          </p:cNvPr>
          <p:cNvPicPr>
            <a:picLocks noChangeAspect="1"/>
          </p:cNvPicPr>
          <p:nvPr/>
        </p:nvPicPr>
        <p:blipFill>
          <a:blip r:embed="rId5"/>
          <a:stretch>
            <a:fillRect/>
          </a:stretch>
        </p:blipFill>
        <p:spPr>
          <a:xfrm>
            <a:off x="6731730" y="5619749"/>
            <a:ext cx="4515480" cy="304843"/>
          </a:xfrm>
          <a:prstGeom prst="rect">
            <a:avLst/>
          </a:prstGeom>
        </p:spPr>
      </p:pic>
    </p:spTree>
    <p:extLst>
      <p:ext uri="{BB962C8B-B14F-4D97-AF65-F5344CB8AC3E}">
        <p14:creationId xmlns:p14="http://schemas.microsoft.com/office/powerpoint/2010/main" val="30016332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ysClr val="windowText" lastClr="000000"/>
      </a:dk1>
      <a:lt1>
        <a:sysClr val="window" lastClr="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1349</TotalTime>
  <Words>15684</Words>
  <Application>Microsoft Office PowerPoint</Application>
  <PresentationFormat>Widescreen</PresentationFormat>
  <Paragraphs>866</Paragraphs>
  <Slides>170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170</vt:i4>
      </vt:variant>
    </vt:vector>
  </HeadingPairs>
  <TitlesOfParts>
    <vt:vector size="175" baseType="lpstr">
      <vt:lpstr>Calibri</vt:lpstr>
      <vt:lpstr>Corbel</vt:lpstr>
      <vt:lpstr>Times New Roman</vt:lpstr>
      <vt:lpstr>Wingdings</vt:lpstr>
      <vt:lpstr>Banded</vt:lpstr>
      <vt:lpstr>Julia’s Book Store Presentation</vt:lpstr>
      <vt:lpstr>Statement of Purpose</vt:lpstr>
      <vt:lpstr>Research &amp; Background</vt:lpstr>
      <vt:lpstr>Research </vt:lpstr>
      <vt:lpstr>Research </vt:lpstr>
      <vt:lpstr>Research </vt:lpstr>
      <vt:lpstr>Research </vt:lpstr>
      <vt:lpstr>Research </vt:lpstr>
      <vt:lpstr>background</vt:lpstr>
      <vt:lpstr>Project Language(s), Software, hardware</vt:lpstr>
      <vt:lpstr>Project languages(s)</vt:lpstr>
      <vt:lpstr>Project software</vt:lpstr>
      <vt:lpstr>Hardware Requirements</vt:lpstr>
      <vt:lpstr>Project Requirements</vt:lpstr>
      <vt:lpstr>Web Hosting Hardening</vt:lpstr>
      <vt:lpstr>Web Hosting Hardening</vt:lpstr>
      <vt:lpstr>Database Security Needs</vt:lpstr>
      <vt:lpstr>Database Security Needs</vt:lpstr>
      <vt:lpstr>Php and web security</vt:lpstr>
      <vt:lpstr>Common vulnerabilities</vt:lpstr>
      <vt:lpstr>Project Implementation &amp; Explanation</vt:lpstr>
      <vt:lpstr>Setting up the environment</vt:lpstr>
      <vt:lpstr>Securing the server</vt:lpstr>
      <vt:lpstr>Securing the server</vt:lpstr>
      <vt:lpstr>Securing the server</vt:lpstr>
      <vt:lpstr>Access Log for server </vt:lpstr>
      <vt:lpstr>Bad login attempts</vt:lpstr>
      <vt:lpstr>Bad login Attempts</vt:lpstr>
      <vt:lpstr>Password management of server</vt:lpstr>
      <vt:lpstr>Password management of server</vt:lpstr>
      <vt:lpstr>Other basic hardening practices for server</vt:lpstr>
      <vt:lpstr>Database basic hardening</vt:lpstr>
      <vt:lpstr>Database basic hardening</vt:lpstr>
      <vt:lpstr>Database basic hardening</vt:lpstr>
      <vt:lpstr>Julia’s Bookstore Login page</vt:lpstr>
      <vt:lpstr>Julia’s Bookstore Login page code</vt:lpstr>
      <vt:lpstr>Julia’s Bookstore Login page</vt:lpstr>
      <vt:lpstr>Julia’s Bookstore Login page</vt:lpstr>
      <vt:lpstr>Julia’s Bookstore Login page</vt:lpstr>
      <vt:lpstr>Julia’s Bookstore Login page</vt:lpstr>
      <vt:lpstr>Julia’s Bookstore Login page</vt:lpstr>
      <vt:lpstr>Julia’s Bookstore Login page code</vt:lpstr>
      <vt:lpstr>Julia’s Bookstore Login page code</vt:lpstr>
      <vt:lpstr>Julia’s Bookstore Login page code</vt:lpstr>
      <vt:lpstr>Julia’s Bookstore Login page code</vt:lpstr>
      <vt:lpstr>Julia’s Bookstore sign up page</vt:lpstr>
      <vt:lpstr>Julia’s Bookstore sign up page</vt:lpstr>
      <vt:lpstr>Julia’s Bookstore sign up page</vt:lpstr>
      <vt:lpstr>Julia’s Bookstore sign up page</vt:lpstr>
      <vt:lpstr>Julia’s Bookstore sign up page</vt:lpstr>
      <vt:lpstr>Julia’s Bookstore sign up page</vt:lpstr>
      <vt:lpstr>Julia’s Bookstore sign up page code</vt:lpstr>
      <vt:lpstr>Julia’s Bookstore sign up page code</vt:lpstr>
      <vt:lpstr>Julia’s Bookstore sign up page code</vt:lpstr>
      <vt:lpstr>Julia’s Bookstore sign up page Code</vt:lpstr>
      <vt:lpstr>Julia’s Bookstore sign up page Code</vt:lpstr>
      <vt:lpstr>Julia’s Bookstore sign up page Code</vt:lpstr>
      <vt:lpstr>Julia’s Bookstore sign up page Code</vt:lpstr>
      <vt:lpstr>Julia’s Bookstore Home page</vt:lpstr>
      <vt:lpstr>Julia’s Bookstore Home page</vt:lpstr>
      <vt:lpstr>Julia’s Bookstore Home page</vt:lpstr>
      <vt:lpstr>Julia’s Bookstore Home page</vt:lpstr>
      <vt:lpstr>Julia’s Bookstore Home page</vt:lpstr>
      <vt:lpstr>Julia’s Bookstore Home page code</vt:lpstr>
      <vt:lpstr>Julia’s Bookstore Home page code</vt:lpstr>
      <vt:lpstr>Julia’s Bookstore Home page code</vt:lpstr>
      <vt:lpstr>Julia’s Bookstore Home page code</vt:lpstr>
      <vt:lpstr>Julia’s Bookstore Home page Function code</vt:lpstr>
      <vt:lpstr>Julia’s Bookstore Home page Function code</vt:lpstr>
      <vt:lpstr>Julia’s Bookstore Home page Function code</vt:lpstr>
      <vt:lpstr>Julia’s Bookstore Home page Function code</vt:lpstr>
      <vt:lpstr>Julia’s Bookstore Home page Function code</vt:lpstr>
      <vt:lpstr>Julia’s Bookstore Home page Function code</vt:lpstr>
      <vt:lpstr>Julia’s Bookstore Home page Function code</vt:lpstr>
      <vt:lpstr>Julia’s Bookstore Home page Function code</vt:lpstr>
      <vt:lpstr>Julia’s Bookstore Home page Function code</vt:lpstr>
      <vt:lpstr>Julia’s Bookstore Home page Function code</vt:lpstr>
      <vt:lpstr>Julia’s Bookstore Cart page</vt:lpstr>
      <vt:lpstr>Julia’s Bookstore Cart page</vt:lpstr>
      <vt:lpstr>Julia’s Bookstore Cart page code</vt:lpstr>
      <vt:lpstr>Julia’s Bookstore Cart page code</vt:lpstr>
      <vt:lpstr>Julia’s Bookstore Cart page code</vt:lpstr>
      <vt:lpstr>Julia’s Bookstore Cart page code</vt:lpstr>
      <vt:lpstr>Julia’s Bookstore Cart page code</vt:lpstr>
      <vt:lpstr>Julia’s Bookstore Cart page code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Payment page Code</vt:lpstr>
      <vt:lpstr>Julia’s Bookstore Order status page</vt:lpstr>
      <vt:lpstr>Julia’s Bookstore Order status page Code</vt:lpstr>
      <vt:lpstr>Julia’s Bookstore Order status page Functions</vt:lpstr>
      <vt:lpstr>Julia’s Bookstore Order status page Functions</vt:lpstr>
      <vt:lpstr>Julia’s Bookstore Order status page Functions</vt:lpstr>
      <vt:lpstr>Julia’s Bookstore Order status page Functions</vt:lpstr>
      <vt:lpstr>Julia’s Bookstore Order status page changing status</vt:lpstr>
      <vt:lpstr>Julia’s Bookstore Order status page changing status</vt:lpstr>
      <vt:lpstr>Julia’s Bookstore Order status page changing status</vt:lpstr>
      <vt:lpstr>Julia’s Bookstore Logging out</vt:lpstr>
      <vt:lpstr>Connecting to database and using certs for secure connection</vt:lpstr>
      <vt:lpstr>Connecting to database and using certs for secure connection</vt:lpstr>
      <vt:lpstr>Connecting to database and using certs for secure connection</vt:lpstr>
      <vt:lpstr>Connecting to database and using certs for secure connection</vt:lpstr>
      <vt:lpstr>Connecting to database and using certs for secure connection</vt:lpstr>
      <vt:lpstr>Test plan</vt:lpstr>
      <vt:lpstr>Web hosting security test</vt:lpstr>
      <vt:lpstr>Database security test</vt:lpstr>
      <vt:lpstr>PHp and web security test</vt:lpstr>
      <vt:lpstr>Common vulnerability security testing</vt:lpstr>
      <vt:lpstr>Common vulnerability security testing</vt:lpstr>
      <vt:lpstr>Common vulnerability security testing</vt:lpstr>
      <vt:lpstr>Test Results</vt:lpstr>
      <vt:lpstr>Web hosting testing results</vt:lpstr>
      <vt:lpstr>Web hosting testing results</vt:lpstr>
      <vt:lpstr>Database security test results</vt:lpstr>
      <vt:lpstr>Php and web security testing results</vt:lpstr>
      <vt:lpstr>Php and web security testing results</vt:lpstr>
      <vt:lpstr>Php and web security testing results</vt:lpstr>
      <vt:lpstr>Php and web security testing results</vt:lpstr>
      <vt:lpstr>Php and web security testing results</vt:lpstr>
      <vt:lpstr>Php and web security testing results</vt:lpstr>
      <vt:lpstr>Common vulnerability test results</vt:lpstr>
      <vt:lpstr>Common vulnerability test results</vt:lpstr>
      <vt:lpstr>Common vulnerability test results</vt:lpstr>
      <vt:lpstr>Common vulnerability test results</vt:lpstr>
      <vt:lpstr>Challenges overcome</vt:lpstr>
      <vt:lpstr>Challenges overcome</vt:lpstr>
      <vt:lpstr>Challenges overcome</vt:lpstr>
      <vt:lpstr>Challenges overcome</vt:lpstr>
      <vt:lpstr>Challenges overcome</vt:lpstr>
      <vt:lpstr>Challenges overcome</vt:lpstr>
      <vt:lpstr>Future enhancements</vt:lpstr>
      <vt:lpstr>Security testing</vt:lpstr>
      <vt:lpstr>Credit Card processing and storage</vt:lpstr>
      <vt:lpstr>Server</vt:lpstr>
      <vt:lpstr>Certificates &amp; IP address usage</vt:lpstr>
      <vt:lpstr>Database users</vt:lpstr>
      <vt:lpstr>User usability for webpage</vt:lpstr>
      <vt:lpstr>Future Enhancements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Julia’s Book Store</dc:title>
  <dc:creator>Julia F. George</dc:creator>
  <cp:lastModifiedBy>Julia F. George</cp:lastModifiedBy>
  <cp:revision>98</cp:revision>
  <dcterms:created xsi:type="dcterms:W3CDTF">2021-04-01T03:15:14Z</dcterms:created>
  <dcterms:modified xsi:type="dcterms:W3CDTF">2021-04-03T18:10:52Z</dcterms:modified>
</cp:coreProperties>
</file>